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3"/>
  </p:notesMasterIdLst>
  <p:sldIdLst>
    <p:sldId id="281" r:id="rId2"/>
    <p:sldId id="280" r:id="rId3"/>
    <p:sldId id="279" r:id="rId4"/>
    <p:sldId id="278" r:id="rId5"/>
    <p:sldId id="277" r:id="rId6"/>
    <p:sldId id="282" r:id="rId7"/>
    <p:sldId id="275" r:id="rId8"/>
    <p:sldId id="283" r:id="rId9"/>
    <p:sldId id="284" r:id="rId10"/>
    <p:sldId id="272" r:id="rId11"/>
    <p:sldId id="271" r:id="rId12"/>
    <p:sldId id="270" r:id="rId13"/>
    <p:sldId id="268" r:id="rId14"/>
    <p:sldId id="267" r:id="rId15"/>
    <p:sldId id="266" r:id="rId16"/>
    <p:sldId id="265" r:id="rId17"/>
    <p:sldId id="264" r:id="rId18"/>
    <p:sldId id="262" r:id="rId19"/>
    <p:sldId id="261" r:id="rId20"/>
    <p:sldId id="260"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B9E5F0"/>
    <a:srgbClr val="6ABD4A"/>
    <a:srgbClr val="333F48"/>
    <a:srgbClr val="F2A900"/>
    <a:srgbClr val="8BD3E6"/>
    <a:srgbClr val="85AE23"/>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304" name="Google Shape;30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5" name="Google Shape;3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a:extLst>
            <a:ext uri="{FF2B5EF4-FFF2-40B4-BE49-F238E27FC236}">
              <a16:creationId xmlns:a16="http://schemas.microsoft.com/office/drawing/2014/main" id="{FBFB1C10-891D-8EA6-5024-C6BCD7F29467}"/>
            </a:ext>
          </a:extLst>
        </p:cNvPr>
        <p:cNvGrpSpPr/>
        <p:nvPr/>
      </p:nvGrpSpPr>
      <p:grpSpPr>
        <a:xfrm>
          <a:off x="0" y="0"/>
          <a:ext cx="0" cy="0"/>
          <a:chOff x="0" y="0"/>
          <a:chExt cx="0" cy="0"/>
        </a:xfrm>
      </p:grpSpPr>
      <p:sp>
        <p:nvSpPr>
          <p:cNvPr id="243" name="Google Shape;243;p4:notes">
            <a:extLst>
              <a:ext uri="{FF2B5EF4-FFF2-40B4-BE49-F238E27FC236}">
                <a16:creationId xmlns:a16="http://schemas.microsoft.com/office/drawing/2014/main" id="{3908762C-D5E1-42DC-F772-6238E6A78748}"/>
              </a:ext>
            </a:extLst>
          </p:cNvPr>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a:extLst>
              <a:ext uri="{FF2B5EF4-FFF2-40B4-BE49-F238E27FC236}">
                <a16:creationId xmlns:a16="http://schemas.microsoft.com/office/drawing/2014/main" id="{F5D9E194-606F-18C3-598A-7510EAD2E1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a:extLst>
              <a:ext uri="{FF2B5EF4-FFF2-40B4-BE49-F238E27FC236}">
                <a16:creationId xmlns:a16="http://schemas.microsoft.com/office/drawing/2014/main" id="{706606AC-56EC-A75B-0847-DD670A3824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239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DB83A2A4-33F4-0AAC-F411-B0706DA7BC80}"/>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7359E2E6-C1C8-1A16-8DB6-03FB47910478}"/>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2CA7FA12-E665-C7B3-1881-6D9ACAA5D0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0586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30429B5F-C0C2-F235-258C-41CDA1238349}"/>
            </a:ext>
          </a:extLst>
        </p:cNvPr>
        <p:cNvGrpSpPr/>
        <p:nvPr/>
      </p:nvGrpSpPr>
      <p:grpSpPr>
        <a:xfrm>
          <a:off x="0" y="0"/>
          <a:ext cx="0" cy="0"/>
          <a:chOff x="0" y="0"/>
          <a:chExt cx="0" cy="0"/>
        </a:xfrm>
      </p:grpSpPr>
      <p:sp>
        <p:nvSpPr>
          <p:cNvPr id="266" name="Google Shape;266;p7:notes">
            <a:extLst>
              <a:ext uri="{FF2B5EF4-FFF2-40B4-BE49-F238E27FC236}">
                <a16:creationId xmlns:a16="http://schemas.microsoft.com/office/drawing/2014/main" id="{64CB8CC8-A042-7785-1841-E0C4D7AFEA1E}"/>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7:notes">
            <a:extLst>
              <a:ext uri="{FF2B5EF4-FFF2-40B4-BE49-F238E27FC236}">
                <a16:creationId xmlns:a16="http://schemas.microsoft.com/office/drawing/2014/main" id="{6D03ED71-AD84-DDAE-6719-47B954B6BE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737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12B895C-5A7E-A4AE-7087-4BF427C388EA}"/>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dirty="0">
                <a:latin typeface="Century Gothic" panose="020B0502020202020204" pitchFamily="34" charset="0"/>
              </a:rPr>
              <a:t>1745197-v202429</a:t>
            </a:r>
            <a:endParaRPr lang="en-US" sz="900" dirty="0">
              <a:latin typeface="Century Gothic" panose="020B0502020202020204" pitchFamily="34" charset="0"/>
              <a:cs typeface="Arial"/>
            </a:endParaRPr>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1</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dirty="0">
                <a:latin typeface="Century Gothic" panose="020B0502020202020204" pitchFamily="34" charset="0"/>
              </a:rPr>
              <a:t>1745197-v202429</a:t>
            </a:r>
            <a:endParaRPr lang="en-US" sz="900" dirty="0">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CWeQrjouqOQ?list=PLBzmUd_ESwov_lbEkQjWleHM6qB05xZ2b"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fidelity.ca/en/savingscalculato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The difference between saving and investing</a:t>
            </a:r>
            <a:br>
              <a:rPr lang="en-US" dirty="0"/>
            </a:br>
            <a:br>
              <a:rPr lang="en-US" dirty="0"/>
            </a:br>
            <a:br>
              <a:rPr lang="en-US" dirty="0"/>
            </a:br>
            <a:endParaRPr lang="en-US" dirty="0"/>
          </a:p>
        </p:txBody>
      </p:sp>
      <p:pic>
        <p:nvPicPr>
          <p:cNvPr id="5" name="Online Media 6" title="Money Gains: Saving vs. Investing">
            <a:hlinkClick r:id="" action="ppaction://media"/>
            <a:extLst>
              <a:ext uri="{FF2B5EF4-FFF2-40B4-BE49-F238E27FC236}">
                <a16:creationId xmlns:a16="http://schemas.microsoft.com/office/drawing/2014/main" id="{6F448887-7E61-0B1B-80D1-359BCA9B4CC7}"/>
              </a:ext>
            </a:extLst>
          </p:cNvPr>
          <p:cNvPicPr>
            <a:picLocks noGrp="1" noRot="1" noChangeAspect="1"/>
          </p:cNvPicPr>
          <p:nvPr>
            <p:ph sz="half" idx="4294967295"/>
            <a:videoFile r:link="rId1"/>
          </p:nvPr>
        </p:nvPicPr>
        <p:blipFill>
          <a:blip r:embed="rId3"/>
          <a:stretch>
            <a:fillRect/>
          </a:stretch>
        </p:blipFill>
        <p:spPr>
          <a:xfrm>
            <a:off x="3714750" y="2239962"/>
            <a:ext cx="4762500" cy="3571875"/>
          </a:xfrm>
          <a:prstGeom prst="rect">
            <a:avLst/>
          </a:prstGeom>
        </p:spPr>
      </p:pic>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0"/>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Future value</a:t>
            </a:r>
            <a:endParaRPr dirty="0"/>
          </a:p>
        </p:txBody>
      </p:sp>
      <p:sp>
        <p:nvSpPr>
          <p:cNvPr id="293" name="Google Shape;293;p30"/>
          <p:cNvSpPr txBox="1">
            <a:spLocks noGrp="1"/>
          </p:cNvSpPr>
          <p:nvPr>
            <p:ph type="subTitle" idx="1"/>
          </p:nvPr>
        </p:nvSpPr>
        <p:spPr>
          <a:xfrm>
            <a:off x="517871" y="1991844"/>
            <a:ext cx="6165958" cy="4029786"/>
          </a:xfrm>
          <a:prstGeom prst="rect">
            <a:avLst/>
          </a:prstGeom>
          <a:noFill/>
          <a:ln>
            <a:noFill/>
          </a:ln>
        </p:spPr>
        <p:txBody>
          <a:bodyPr spcFirstLastPara="1" wrap="square" lIns="91425" tIns="45700" rIns="91425" bIns="45700" anchor="t" anchorCtr="0">
            <a:noAutofit/>
          </a:bodyPr>
          <a:lstStyle/>
          <a:p>
            <a:pPr>
              <a:lnSpc>
                <a:spcPct val="100000"/>
              </a:lnSpc>
              <a:spcBef>
                <a:spcPts val="0"/>
              </a:spcBef>
              <a:buSzPts val="2560"/>
            </a:pPr>
            <a:r>
              <a:rPr lang="en-US" dirty="0"/>
              <a:t>Refers to the amount of money to which an investment will grow over a finite period of time at a given interest rate. </a:t>
            </a:r>
            <a:endParaRPr dirty="0"/>
          </a:p>
          <a:p>
            <a:pPr>
              <a:lnSpc>
                <a:spcPct val="100000"/>
              </a:lnSpc>
              <a:spcBef>
                <a:spcPts val="640"/>
              </a:spcBef>
              <a:buSzPts val="2560"/>
            </a:pPr>
            <a:r>
              <a:rPr lang="en-US" dirty="0"/>
              <a:t>Put another way, future value is the cash value of an investment at a particular time in the future.</a:t>
            </a:r>
            <a:r>
              <a:rPr lang="en-US" dirty="0">
                <a:latin typeface="Trebuchet MS"/>
                <a:ea typeface="Trebuchet MS"/>
                <a:cs typeface="Trebuchet MS"/>
                <a:sym typeface="Trebuchet MS"/>
              </a:rPr>
              <a:t> </a:t>
            </a:r>
            <a:endParaRPr dirty="0"/>
          </a:p>
        </p:txBody>
      </p:sp>
      <p:sp>
        <p:nvSpPr>
          <p:cNvPr id="3" name="Oval 2">
            <a:extLst>
              <a:ext uri="{FF2B5EF4-FFF2-40B4-BE49-F238E27FC236}">
                <a16:creationId xmlns:a16="http://schemas.microsoft.com/office/drawing/2014/main" id="{EB625300-1608-C146-A5AC-51E8D1BDAB75}"/>
              </a:ext>
            </a:extLst>
          </p:cNvPr>
          <p:cNvSpPr/>
          <p:nvPr/>
        </p:nvSpPr>
        <p:spPr>
          <a:xfrm>
            <a:off x="7802181" y="1991844"/>
            <a:ext cx="3122779" cy="3122779"/>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41D11BB4-E757-C095-27A7-CCA9129A0C05}"/>
              </a:ext>
            </a:extLst>
          </p:cNvPr>
          <p:cNvPicPr>
            <a:picLocks noChangeAspect="1"/>
          </p:cNvPicPr>
          <p:nvPr/>
        </p:nvPicPr>
        <p:blipFill>
          <a:blip r:embed="rId3"/>
          <a:stretch>
            <a:fillRect/>
          </a:stretch>
        </p:blipFill>
        <p:spPr>
          <a:xfrm>
            <a:off x="8395027" y="2559429"/>
            <a:ext cx="1826082" cy="1826082"/>
          </a:xfrm>
          <a:prstGeom prst="rect">
            <a:avLst/>
          </a:prstGeom>
        </p:spPr>
      </p:pic>
      <p:sp>
        <p:nvSpPr>
          <p:cNvPr id="2" name="Slide Number Placeholder 1">
            <a:extLst>
              <a:ext uri="{FF2B5EF4-FFF2-40B4-BE49-F238E27FC236}">
                <a16:creationId xmlns:a16="http://schemas.microsoft.com/office/drawing/2014/main" id="{F90BE848-FD65-1774-1343-A7197D6960DC}"/>
              </a:ext>
            </a:extLst>
          </p:cNvPr>
          <p:cNvSpPr>
            <a:spLocks noGrp="1"/>
          </p:cNvSpPr>
          <p:nvPr>
            <p:ph type="sldNum" sz="quarter" idx="12"/>
          </p:nvPr>
        </p:nvSpPr>
        <p:spPr/>
        <p:txBody>
          <a:bodyPr/>
          <a:lstStyle/>
          <a:p>
            <a:fld id="{DFDF98CC-160E-494C-8C3C-8CDC5FA257DE}" type="slidenum">
              <a:rPr lang="en-US" smtClean="0"/>
              <a:t>10</a:t>
            </a:fld>
            <a:endParaRPr lang="en-US" dirty="0"/>
          </a:p>
        </p:txBody>
      </p:sp>
    </p:spTree>
    <p:extLst>
      <p:ext uri="{BB962C8B-B14F-4D97-AF65-F5344CB8AC3E}">
        <p14:creationId xmlns:p14="http://schemas.microsoft.com/office/powerpoint/2010/main" val="3633275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1"/>
          <p:cNvSpPr txBox="1">
            <a:spLocks noGrp="1"/>
          </p:cNvSpPr>
          <p:nvPr>
            <p:ph type="ctrTitle"/>
          </p:nvPr>
        </p:nvSpPr>
        <p:spPr>
          <a:xfrm>
            <a:off x="515938" y="1718397"/>
            <a:ext cx="6653485" cy="2535435"/>
          </a:xfrm>
          <a:prstGeom prst="rect">
            <a:avLst/>
          </a:prstGeom>
          <a:noFill/>
          <a:ln>
            <a:noFill/>
          </a:ln>
        </p:spPr>
        <p:txBody>
          <a:bodyPr spcFirstLastPara="1" wrap="square" lIns="91425" tIns="45700" rIns="91425" bIns="45700" anchor="t" anchorCtr="0">
            <a:noAutofit/>
          </a:bodyPr>
          <a:lstStyle/>
          <a:p>
            <a:pPr marL="227013" indent="-227013">
              <a:buClr>
                <a:schemeClr val="dk2"/>
              </a:buClr>
              <a:buSzPts val="3600"/>
            </a:pPr>
            <a:r>
              <a:rPr lang="en-US" sz="3600" dirty="0"/>
              <a:t>“Time is more valuable than money. You can always make more money, but </a:t>
            </a:r>
            <a:br>
              <a:rPr lang="en-US" sz="3600" dirty="0"/>
            </a:br>
            <a:r>
              <a:rPr lang="en-US" sz="3600" dirty="0"/>
              <a:t>you cannot get more time.”</a:t>
            </a:r>
            <a:br>
              <a:rPr lang="en-US" sz="3600" dirty="0">
                <a:solidFill>
                  <a:schemeClr val="dk2"/>
                </a:solidFill>
              </a:rPr>
            </a:br>
            <a:endParaRPr dirty="0"/>
          </a:p>
        </p:txBody>
      </p:sp>
      <p:sp>
        <p:nvSpPr>
          <p:cNvPr id="300" name="Google Shape;300;p31"/>
          <p:cNvSpPr txBox="1">
            <a:spLocks noGrp="1"/>
          </p:cNvSpPr>
          <p:nvPr>
            <p:ph type="subTitle" idx="1"/>
          </p:nvPr>
        </p:nvSpPr>
        <p:spPr>
          <a:xfrm>
            <a:off x="778553" y="4304632"/>
            <a:ext cx="4796747" cy="1184935"/>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240"/>
              <a:buNone/>
            </a:pPr>
            <a:r>
              <a:rPr lang="en-US" sz="2000" b="1" dirty="0"/>
              <a:t>John </a:t>
            </a:r>
            <a:r>
              <a:rPr lang="en-US" sz="2000" b="1" dirty="0" err="1"/>
              <a:t>Rohn</a:t>
            </a:r>
            <a:endParaRPr lang="en-US" sz="2000" b="1" dirty="0"/>
          </a:p>
          <a:p>
            <a:pPr marL="0" indent="0">
              <a:lnSpc>
                <a:spcPct val="100000"/>
              </a:lnSpc>
              <a:spcBef>
                <a:spcPts val="0"/>
              </a:spcBef>
              <a:buClr>
                <a:schemeClr val="hlink"/>
              </a:buClr>
              <a:buSzPts val="2240"/>
              <a:buNone/>
            </a:pPr>
            <a:r>
              <a:rPr lang="en-US" sz="2000" dirty="0"/>
              <a:t>An entrepreneur, author and motivational speaker</a:t>
            </a:r>
            <a:endParaRPr sz="2000" dirty="0"/>
          </a:p>
        </p:txBody>
      </p:sp>
      <p:sp>
        <p:nvSpPr>
          <p:cNvPr id="2" name="Slide Number Placeholder 1">
            <a:extLst>
              <a:ext uri="{FF2B5EF4-FFF2-40B4-BE49-F238E27FC236}">
                <a16:creationId xmlns:a16="http://schemas.microsoft.com/office/drawing/2014/main" id="{E4896676-7488-7145-86B5-4E1FF3CBD180}"/>
              </a:ext>
            </a:extLst>
          </p:cNvPr>
          <p:cNvSpPr>
            <a:spLocks noGrp="1"/>
          </p:cNvSpPr>
          <p:nvPr>
            <p:ph type="sldNum" sz="quarter" idx="12"/>
          </p:nvPr>
        </p:nvSpPr>
        <p:spPr/>
        <p:txBody>
          <a:bodyPr/>
          <a:lstStyle/>
          <a:p>
            <a:fld id="{DFDF98CC-160E-494C-8C3C-8CDC5FA257DE}" type="slidenum">
              <a:rPr lang="en-US" smtClean="0"/>
              <a:t>11</a:t>
            </a:fld>
            <a:endParaRPr lang="en-US" dirty="0"/>
          </a:p>
        </p:txBody>
      </p:sp>
      <p:pic>
        <p:nvPicPr>
          <p:cNvPr id="4" name="Picture 3" descr="A hourglass and coins on a table&#10;&#10;Description automatically generated">
            <a:extLst>
              <a:ext uri="{FF2B5EF4-FFF2-40B4-BE49-F238E27FC236}">
                <a16:creationId xmlns:a16="http://schemas.microsoft.com/office/drawing/2014/main" id="{CE4D94DD-6113-738D-9A5D-AA2D47BDD3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4574" y="1895395"/>
            <a:ext cx="4627426" cy="3539742"/>
          </a:xfrm>
          <a:prstGeom prst="rect">
            <a:avLst/>
          </a:prstGeom>
        </p:spPr>
      </p:pic>
    </p:spTree>
    <p:extLst>
      <p:ext uri="{BB962C8B-B14F-4D97-AF65-F5344CB8AC3E}">
        <p14:creationId xmlns:p14="http://schemas.microsoft.com/office/powerpoint/2010/main" val="150436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Risk and return</a:t>
            </a:r>
            <a:endParaRPr dirty="0"/>
          </a:p>
        </p:txBody>
      </p:sp>
      <p:sp>
        <p:nvSpPr>
          <p:cNvPr id="308" name="Google Shape;308;p32"/>
          <p:cNvSpPr txBox="1">
            <a:spLocks noGrp="1"/>
          </p:cNvSpPr>
          <p:nvPr>
            <p:ph type="subTitle" idx="1"/>
          </p:nvPr>
        </p:nvSpPr>
        <p:spPr>
          <a:xfrm>
            <a:off x="517870" y="1991844"/>
            <a:ext cx="11158193" cy="493634"/>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en-US" b="1" dirty="0">
                <a:solidFill>
                  <a:srgbClr val="333F48"/>
                </a:solidFill>
              </a:rPr>
              <a:t>What is the relationship between risk and return?</a:t>
            </a:r>
            <a:endParaRPr b="1" dirty="0">
              <a:solidFill>
                <a:srgbClr val="333F48"/>
              </a:solidFill>
            </a:endParaRPr>
          </a:p>
        </p:txBody>
      </p:sp>
      <p:sp>
        <p:nvSpPr>
          <p:cNvPr id="2" name="Isosceles Triangle 1">
            <a:extLst>
              <a:ext uri="{FF2B5EF4-FFF2-40B4-BE49-F238E27FC236}">
                <a16:creationId xmlns:a16="http://schemas.microsoft.com/office/drawing/2014/main" id="{BF9B43DD-983F-95C0-8871-40FFCA7B0E9C}"/>
              </a:ext>
            </a:extLst>
          </p:cNvPr>
          <p:cNvSpPr/>
          <p:nvPr/>
        </p:nvSpPr>
        <p:spPr>
          <a:xfrm>
            <a:off x="4207565" y="2837682"/>
            <a:ext cx="3776870" cy="3180522"/>
          </a:xfrm>
          <a:prstGeom prst="triangle">
            <a:avLst/>
          </a:prstGeom>
          <a:solidFill>
            <a:srgbClr val="8BD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01029ED-B988-543D-C8C5-21F90F195C81}"/>
              </a:ext>
            </a:extLst>
          </p:cNvPr>
          <p:cNvSpPr txBox="1"/>
          <p:nvPr/>
        </p:nvSpPr>
        <p:spPr>
          <a:xfrm>
            <a:off x="5390321" y="3442652"/>
            <a:ext cx="1411357" cy="646331"/>
          </a:xfrm>
          <a:prstGeom prst="rect">
            <a:avLst/>
          </a:prstGeom>
          <a:noFill/>
        </p:spPr>
        <p:txBody>
          <a:bodyPr wrap="square" rtlCol="0">
            <a:spAutoFit/>
          </a:bodyPr>
          <a:lstStyle/>
          <a:p>
            <a:pPr algn="ctr"/>
            <a:r>
              <a:rPr lang="en-US" b="1" dirty="0">
                <a:latin typeface="Century Gothic" panose="020B0502020202020204" pitchFamily="34" charset="0"/>
              </a:rPr>
              <a:t>Stocks</a:t>
            </a:r>
          </a:p>
          <a:p>
            <a:pPr algn="ctr"/>
            <a:r>
              <a:rPr lang="en-US" b="1" dirty="0">
                <a:latin typeface="Century Gothic" panose="020B0502020202020204" pitchFamily="34" charset="0"/>
              </a:rPr>
              <a:t>Bonds</a:t>
            </a:r>
          </a:p>
        </p:txBody>
      </p:sp>
      <p:cxnSp>
        <p:nvCxnSpPr>
          <p:cNvPr id="5" name="Straight Arrow Connector 4">
            <a:extLst>
              <a:ext uri="{FF2B5EF4-FFF2-40B4-BE49-F238E27FC236}">
                <a16:creationId xmlns:a16="http://schemas.microsoft.com/office/drawing/2014/main" id="{54ABB962-6394-D96A-7E76-937A52562DE9}"/>
              </a:ext>
            </a:extLst>
          </p:cNvPr>
          <p:cNvCxnSpPr/>
          <p:nvPr/>
        </p:nvCxnSpPr>
        <p:spPr>
          <a:xfrm>
            <a:off x="6404112" y="2837682"/>
            <a:ext cx="1798983" cy="3083414"/>
          </a:xfrm>
          <a:prstGeom prst="straightConnector1">
            <a:avLst/>
          </a:prstGeom>
          <a:ln w="57150">
            <a:solidFill>
              <a:srgbClr val="6ABD4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010BDD6-AB12-DFA7-CABA-B82C646D6A88}"/>
              </a:ext>
            </a:extLst>
          </p:cNvPr>
          <p:cNvCxnSpPr>
            <a:cxnSpLocks/>
          </p:cNvCxnSpPr>
          <p:nvPr/>
        </p:nvCxnSpPr>
        <p:spPr>
          <a:xfrm flipV="1">
            <a:off x="3988905" y="2837682"/>
            <a:ext cx="1823829" cy="3001618"/>
          </a:xfrm>
          <a:prstGeom prst="straightConnector1">
            <a:avLst/>
          </a:prstGeom>
          <a:ln w="57150">
            <a:solidFill>
              <a:srgbClr val="F2A9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042AF87-8FE1-C0A9-D623-E21FBBE7B9C8}"/>
              </a:ext>
            </a:extLst>
          </p:cNvPr>
          <p:cNvSpPr txBox="1"/>
          <p:nvPr/>
        </p:nvSpPr>
        <p:spPr>
          <a:xfrm>
            <a:off x="7432813" y="3927302"/>
            <a:ext cx="2559324" cy="646331"/>
          </a:xfrm>
          <a:prstGeom prst="rect">
            <a:avLst/>
          </a:prstGeom>
          <a:noFill/>
        </p:spPr>
        <p:txBody>
          <a:bodyPr wrap="square" rtlCol="0">
            <a:spAutoFit/>
          </a:bodyPr>
          <a:lstStyle/>
          <a:p>
            <a:r>
              <a:rPr lang="en-US" dirty="0">
                <a:latin typeface="Century Gothic" panose="020B0502020202020204" pitchFamily="34" charset="0"/>
              </a:rPr>
              <a:t>Lower risk</a:t>
            </a:r>
          </a:p>
          <a:p>
            <a:r>
              <a:rPr lang="en-US" dirty="0">
                <a:latin typeface="Century Gothic" panose="020B0502020202020204" pitchFamily="34" charset="0"/>
              </a:rPr>
              <a:t>Lower return</a:t>
            </a:r>
          </a:p>
        </p:txBody>
      </p:sp>
      <p:sp>
        <p:nvSpPr>
          <p:cNvPr id="8" name="TextBox 7">
            <a:extLst>
              <a:ext uri="{FF2B5EF4-FFF2-40B4-BE49-F238E27FC236}">
                <a16:creationId xmlns:a16="http://schemas.microsoft.com/office/drawing/2014/main" id="{03B49067-B168-8527-854C-FED4CEAEB17D}"/>
              </a:ext>
            </a:extLst>
          </p:cNvPr>
          <p:cNvSpPr txBox="1"/>
          <p:nvPr/>
        </p:nvSpPr>
        <p:spPr>
          <a:xfrm>
            <a:off x="1864895" y="3927301"/>
            <a:ext cx="2894291" cy="646331"/>
          </a:xfrm>
          <a:prstGeom prst="rect">
            <a:avLst/>
          </a:prstGeom>
          <a:noFill/>
        </p:spPr>
        <p:txBody>
          <a:bodyPr wrap="square" rtlCol="0">
            <a:spAutoFit/>
          </a:bodyPr>
          <a:lstStyle/>
          <a:p>
            <a:pPr algn="r"/>
            <a:r>
              <a:rPr lang="en-US" dirty="0">
                <a:latin typeface="Century Gothic" panose="020B0502020202020204" pitchFamily="34" charset="0"/>
              </a:rPr>
              <a:t>Higher risk</a:t>
            </a:r>
          </a:p>
          <a:p>
            <a:pPr algn="r"/>
            <a:r>
              <a:rPr lang="en-US" dirty="0">
                <a:latin typeface="Century Gothic" panose="020B0502020202020204" pitchFamily="34" charset="0"/>
              </a:rPr>
              <a:t>Higher potential return</a:t>
            </a:r>
          </a:p>
        </p:txBody>
      </p:sp>
      <p:sp>
        <p:nvSpPr>
          <p:cNvPr id="9" name="Slide Number Placeholder 8">
            <a:extLst>
              <a:ext uri="{FF2B5EF4-FFF2-40B4-BE49-F238E27FC236}">
                <a16:creationId xmlns:a16="http://schemas.microsoft.com/office/drawing/2014/main" id="{E7684570-177B-D22E-6DF2-72117246B631}"/>
              </a:ext>
            </a:extLst>
          </p:cNvPr>
          <p:cNvSpPr>
            <a:spLocks noGrp="1"/>
          </p:cNvSpPr>
          <p:nvPr>
            <p:ph type="sldNum" sz="quarter" idx="12"/>
          </p:nvPr>
        </p:nvSpPr>
        <p:spPr/>
        <p:txBody>
          <a:bodyPr/>
          <a:lstStyle/>
          <a:p>
            <a:fld id="{DFDF98CC-160E-494C-8C3C-8CDC5FA257DE}" type="slidenum">
              <a:rPr lang="en-US" smtClean="0"/>
              <a:t>12</a:t>
            </a:fld>
            <a:endParaRPr lang="en-US" dirty="0"/>
          </a:p>
        </p:txBody>
      </p:sp>
      <p:sp>
        <p:nvSpPr>
          <p:cNvPr id="10" name="TextBox 9">
            <a:extLst>
              <a:ext uri="{FF2B5EF4-FFF2-40B4-BE49-F238E27FC236}">
                <a16:creationId xmlns:a16="http://schemas.microsoft.com/office/drawing/2014/main" id="{FFED9F64-5F58-7672-C160-A422EB5548FB}"/>
              </a:ext>
            </a:extLst>
          </p:cNvPr>
          <p:cNvSpPr txBox="1"/>
          <p:nvPr/>
        </p:nvSpPr>
        <p:spPr>
          <a:xfrm>
            <a:off x="4570343" y="5282380"/>
            <a:ext cx="3051312" cy="646331"/>
          </a:xfrm>
          <a:prstGeom prst="rect">
            <a:avLst/>
          </a:prstGeom>
          <a:noFill/>
        </p:spPr>
        <p:txBody>
          <a:bodyPr wrap="square" rtlCol="0">
            <a:spAutoFit/>
          </a:bodyPr>
          <a:lstStyle/>
          <a:p>
            <a:pPr algn="ctr"/>
            <a:r>
              <a:rPr lang="en-US" b="1" dirty="0">
                <a:latin typeface="Century Gothic" panose="020B0502020202020204" pitchFamily="34" charset="0"/>
              </a:rPr>
              <a:t>Saving Account </a:t>
            </a:r>
            <a:br>
              <a:rPr lang="en-US" b="1" dirty="0">
                <a:latin typeface="Century Gothic" panose="020B0502020202020204" pitchFamily="34" charset="0"/>
              </a:rPr>
            </a:br>
            <a:r>
              <a:rPr lang="en-US" b="1" dirty="0">
                <a:latin typeface="Century Gothic" panose="020B0502020202020204" pitchFamily="34" charset="0"/>
              </a:rPr>
              <a:t>Cash</a:t>
            </a:r>
          </a:p>
        </p:txBody>
      </p:sp>
    </p:spTree>
    <p:extLst>
      <p:ext uri="{BB962C8B-B14F-4D97-AF65-F5344CB8AC3E}">
        <p14:creationId xmlns:p14="http://schemas.microsoft.com/office/powerpoint/2010/main" val="166182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4"/>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Savings</a:t>
            </a:r>
            <a:endParaRPr dirty="0"/>
          </a:p>
        </p:txBody>
      </p:sp>
      <p:sp>
        <p:nvSpPr>
          <p:cNvPr id="320" name="Google Shape;320;p34"/>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Clr>
                <a:schemeClr val="hlink"/>
              </a:buClr>
              <a:buSzPts val="2560"/>
              <a:buNone/>
            </a:pPr>
            <a:r>
              <a:rPr lang="en-US" b="1" dirty="0">
                <a:solidFill>
                  <a:srgbClr val="333F48"/>
                </a:solidFill>
              </a:rPr>
              <a:t>Different events in our lives require different strategies for saving:</a:t>
            </a:r>
          </a:p>
          <a:p>
            <a:r>
              <a:rPr lang="en-CA" dirty="0">
                <a:effectLst/>
              </a:rPr>
              <a:t>saving for a senior trip</a:t>
            </a:r>
          </a:p>
          <a:p>
            <a:r>
              <a:rPr lang="en-CA" dirty="0">
                <a:effectLst/>
              </a:rPr>
              <a:t>saving for a down payment on a house</a:t>
            </a:r>
          </a:p>
          <a:p>
            <a:r>
              <a:rPr lang="en-CA" dirty="0">
                <a:effectLst/>
              </a:rPr>
              <a:t>saving for retirement</a:t>
            </a:r>
          </a:p>
        </p:txBody>
      </p:sp>
      <p:sp>
        <p:nvSpPr>
          <p:cNvPr id="2" name="Slide Number Placeholder 1">
            <a:extLst>
              <a:ext uri="{FF2B5EF4-FFF2-40B4-BE49-F238E27FC236}">
                <a16:creationId xmlns:a16="http://schemas.microsoft.com/office/drawing/2014/main" id="{8A466CFD-AA38-D7E5-8572-4D6DE7AA471F}"/>
              </a:ext>
            </a:extLst>
          </p:cNvPr>
          <p:cNvSpPr>
            <a:spLocks noGrp="1"/>
          </p:cNvSpPr>
          <p:nvPr>
            <p:ph type="sldNum" sz="quarter" idx="12"/>
          </p:nvPr>
        </p:nvSpPr>
        <p:spPr/>
        <p:txBody>
          <a:bodyPr/>
          <a:lstStyle/>
          <a:p>
            <a:fld id="{DFDF98CC-160E-494C-8C3C-8CDC5FA257DE}" type="slidenum">
              <a:rPr lang="en-US" smtClean="0"/>
              <a:t>13</a:t>
            </a:fld>
            <a:endParaRPr lang="en-US" dirty="0"/>
          </a:p>
        </p:txBody>
      </p:sp>
    </p:spTree>
    <p:extLst>
      <p:ext uri="{BB962C8B-B14F-4D97-AF65-F5344CB8AC3E}">
        <p14:creationId xmlns:p14="http://schemas.microsoft.com/office/powerpoint/2010/main" val="254243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AC2BD-62E4-7A05-AC51-27633EC6AEDA}"/>
              </a:ext>
            </a:extLst>
          </p:cNvPr>
          <p:cNvSpPr>
            <a:spLocks noGrp="1"/>
          </p:cNvSpPr>
          <p:nvPr>
            <p:ph type="title"/>
          </p:nvPr>
        </p:nvSpPr>
        <p:spPr>
          <a:xfrm>
            <a:off x="517870" y="1174918"/>
            <a:ext cx="5020948" cy="617245"/>
          </a:xfrm>
        </p:spPr>
        <p:txBody>
          <a:bodyPr/>
          <a:lstStyle/>
          <a:p>
            <a:r>
              <a:rPr lang="en-US" sz="3200" dirty="0">
                <a:solidFill>
                  <a:srgbClr val="205885"/>
                </a:solidFill>
                <a:latin typeface="Century Gothic" panose="020B0502020202020204" pitchFamily="34" charset="0"/>
              </a:rPr>
              <a:t>Savings vs. investing</a:t>
            </a:r>
          </a:p>
        </p:txBody>
      </p:sp>
      <p:sp>
        <p:nvSpPr>
          <p:cNvPr id="3" name="Text Placeholder 2">
            <a:extLst>
              <a:ext uri="{FF2B5EF4-FFF2-40B4-BE49-F238E27FC236}">
                <a16:creationId xmlns:a16="http://schemas.microsoft.com/office/drawing/2014/main" id="{A0533184-1699-FD37-7E11-CF92B3C8B346}"/>
              </a:ext>
            </a:extLst>
          </p:cNvPr>
          <p:cNvSpPr>
            <a:spLocks noGrp="1"/>
          </p:cNvSpPr>
          <p:nvPr>
            <p:ph type="body" sz="half" idx="2"/>
          </p:nvPr>
        </p:nvSpPr>
        <p:spPr>
          <a:xfrm>
            <a:off x="517869" y="1917084"/>
            <a:ext cx="5269319" cy="3951903"/>
          </a:xfrm>
        </p:spPr>
        <p:txBody>
          <a:bodyPr vert="horz" lIns="91440" tIns="45720" rIns="91440" bIns="45720" rtlCol="0" anchor="t">
            <a:noAutofit/>
          </a:bodyPr>
          <a:lstStyle/>
          <a:p>
            <a:pPr marL="227013" indent="-227013">
              <a:buClr>
                <a:srgbClr val="A2AAAD"/>
              </a:buClr>
              <a:buChar char="•"/>
            </a:pPr>
            <a:r>
              <a:rPr lang="en-US" sz="1500" i="0" dirty="0">
                <a:latin typeface="Century Gothic" panose="020B0502020202020204" pitchFamily="34" charset="0"/>
                <a:ea typeface="+mn-lt"/>
                <a:cs typeface="+mn-lt"/>
              </a:rPr>
              <a:t>Investing allows your wealth to grow at a much higher rate than it could in a savings account. </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For example, a savings account could generate an annual return between 0.05% and 3.00%. When you compare that to a typical market-tracking index account – like one that follows the S&amp;P/TSX Composite, with its average annual return of 4.6% – it’s clear that you could be missing out.</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If you invest for the long term, your money will grow a lot more than if you hadn’t invested. </a:t>
            </a:r>
            <a:endParaRPr lang="en-US" sz="1500" dirty="0">
              <a:latin typeface="Century Gothic" panose="020B0502020202020204" pitchFamily="34" charset="0"/>
              <a:ea typeface="+mn-lt"/>
              <a:cs typeface="+mn-lt"/>
            </a:endParaRPr>
          </a:p>
          <a:p>
            <a:pPr marL="227013" indent="-227013">
              <a:buClr>
                <a:srgbClr val="A2AAAD"/>
              </a:buClr>
              <a:buChar char="•"/>
            </a:pPr>
            <a:r>
              <a:rPr lang="en-US" sz="1500" i="0" dirty="0">
                <a:latin typeface="Century Gothic" panose="020B0502020202020204" pitchFamily="34" charset="0"/>
                <a:ea typeface="+mn-lt"/>
                <a:cs typeface="+mn-lt"/>
              </a:rPr>
              <a:t>The chart shows what would have happened if you had invested $5,000 in Canadian equities between April 30, 2000, and April 30, 2020. </a:t>
            </a:r>
            <a:endParaRPr lang="en-US" sz="1500" i="0" dirty="0">
              <a:latin typeface="Century Gothic" panose="020B0502020202020204" pitchFamily="34" charset="0"/>
            </a:endParaRPr>
          </a:p>
        </p:txBody>
      </p:sp>
      <p:pic>
        <p:nvPicPr>
          <p:cNvPr id="4" name="Picture 3" descr="A graph showing savings rate and composites&#10;&#10;Description automatically generated">
            <a:extLst>
              <a:ext uri="{FF2B5EF4-FFF2-40B4-BE49-F238E27FC236}">
                <a16:creationId xmlns:a16="http://schemas.microsoft.com/office/drawing/2014/main" id="{3282DD58-7434-D551-0688-0B689007ABAC}"/>
              </a:ext>
            </a:extLst>
          </p:cNvPr>
          <p:cNvPicPr>
            <a:picLocks noChangeAspect="1"/>
          </p:cNvPicPr>
          <p:nvPr/>
        </p:nvPicPr>
        <p:blipFill>
          <a:blip r:embed="rId2"/>
          <a:stretch>
            <a:fillRect/>
          </a:stretch>
        </p:blipFill>
        <p:spPr>
          <a:xfrm>
            <a:off x="6363693" y="1917084"/>
            <a:ext cx="5271249" cy="3202551"/>
          </a:xfrm>
          <a:prstGeom prst="rect">
            <a:avLst/>
          </a:prstGeom>
          <a:ln>
            <a:solidFill>
              <a:srgbClr val="205885"/>
            </a:solidFill>
          </a:ln>
        </p:spPr>
      </p:pic>
      <p:sp>
        <p:nvSpPr>
          <p:cNvPr id="6" name="Slide Number Placeholder 5">
            <a:extLst>
              <a:ext uri="{FF2B5EF4-FFF2-40B4-BE49-F238E27FC236}">
                <a16:creationId xmlns:a16="http://schemas.microsoft.com/office/drawing/2014/main" id="{F4CB7007-719D-334B-5BF8-4B7861D8D373}"/>
              </a:ext>
            </a:extLst>
          </p:cNvPr>
          <p:cNvSpPr>
            <a:spLocks noGrp="1"/>
          </p:cNvSpPr>
          <p:nvPr>
            <p:ph type="sldNum" sz="quarter" idx="12"/>
          </p:nvPr>
        </p:nvSpPr>
        <p:spPr/>
        <p:txBody>
          <a:bodyPr/>
          <a:lstStyle/>
          <a:p>
            <a:fld id="{DFDF98CC-160E-494C-8C3C-8CDC5FA257DE}" type="slidenum">
              <a:rPr lang="en-US" smtClean="0"/>
              <a:t>14</a:t>
            </a:fld>
            <a:endParaRPr lang="en-US"/>
          </a:p>
        </p:txBody>
      </p:sp>
    </p:spTree>
    <p:extLst>
      <p:ext uri="{BB962C8B-B14F-4D97-AF65-F5344CB8AC3E}">
        <p14:creationId xmlns:p14="http://schemas.microsoft.com/office/powerpoint/2010/main" val="3378348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 name="Rectangle 2">
            <a:extLst>
              <a:ext uri="{FF2B5EF4-FFF2-40B4-BE49-F238E27FC236}">
                <a16:creationId xmlns:a16="http://schemas.microsoft.com/office/drawing/2014/main" id="{F151A67B-6B2C-675F-BD32-5350A8ACE1F9}"/>
              </a:ext>
            </a:extLst>
          </p:cNvPr>
          <p:cNvSpPr/>
          <p:nvPr/>
        </p:nvSpPr>
        <p:spPr>
          <a:xfrm>
            <a:off x="6292516" y="1989138"/>
            <a:ext cx="5899484" cy="3798051"/>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Google Shape;325;p3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How to save money</a:t>
            </a:r>
            <a:endParaRPr dirty="0"/>
          </a:p>
        </p:txBody>
      </p:sp>
      <p:sp>
        <p:nvSpPr>
          <p:cNvPr id="326" name="Google Shape;326;p35"/>
          <p:cNvSpPr txBox="1">
            <a:spLocks noGrp="1"/>
          </p:cNvSpPr>
          <p:nvPr>
            <p:ph type="subTitle" idx="1"/>
          </p:nvPr>
        </p:nvSpPr>
        <p:spPr>
          <a:xfrm>
            <a:off x="517871" y="1991844"/>
            <a:ext cx="5209161" cy="4029786"/>
          </a:xfrm>
          <a:prstGeom prst="rect">
            <a:avLst/>
          </a:prstGeom>
          <a:noFill/>
          <a:ln>
            <a:noFill/>
          </a:ln>
        </p:spPr>
        <p:txBody>
          <a:bodyPr spcFirstLastPara="1" wrap="square" lIns="91425" tIns="45700" rIns="91425" bIns="45700" anchor="t" anchorCtr="0">
            <a:noAutofit/>
          </a:bodyPr>
          <a:lstStyle/>
          <a:p>
            <a:pPr marL="274638" indent="-217488">
              <a:spcBef>
                <a:spcPts val="0"/>
              </a:spcBef>
              <a:buSzPct val="100000"/>
            </a:pPr>
            <a:r>
              <a:rPr lang="en-US" sz="1500" dirty="0"/>
              <a:t>“</a:t>
            </a:r>
            <a:r>
              <a:rPr lang="en-US" sz="1500" b="1" dirty="0"/>
              <a:t>Pay yourself first</a:t>
            </a:r>
            <a:r>
              <a:rPr lang="en-US" sz="1500" dirty="0"/>
              <a:t>” means setting aside money for savings before you even see the money from your pay cheque.</a:t>
            </a:r>
            <a:endParaRPr sz="1500" dirty="0"/>
          </a:p>
          <a:p>
            <a:pPr marL="274638" indent="-217488">
              <a:spcBef>
                <a:spcPts val="640"/>
              </a:spcBef>
              <a:buSzPct val="100000"/>
            </a:pPr>
            <a:r>
              <a:rPr lang="en-US" sz="1500" dirty="0"/>
              <a:t>If you take your savings contribution and put it aside before you even see your pay, you will not miss what you do not see. </a:t>
            </a:r>
            <a:endParaRPr sz="1500" dirty="0"/>
          </a:p>
          <a:p>
            <a:pPr marL="274638" indent="-217488">
              <a:spcBef>
                <a:spcPts val="640"/>
              </a:spcBef>
              <a:buSzPct val="100000"/>
            </a:pPr>
            <a:r>
              <a:rPr lang="en-US" sz="1500" dirty="0"/>
              <a:t>Most banks will help you with paying yourself first by allowing you to set up automatic transfers of money from your </a:t>
            </a:r>
            <a:r>
              <a:rPr lang="en-US" sz="1500" dirty="0" err="1"/>
              <a:t>chequing</a:t>
            </a:r>
            <a:r>
              <a:rPr lang="en-US" sz="1500" dirty="0"/>
              <a:t> account to your savings account. </a:t>
            </a:r>
            <a:endParaRPr sz="1500" dirty="0"/>
          </a:p>
        </p:txBody>
      </p:sp>
      <p:sp>
        <p:nvSpPr>
          <p:cNvPr id="2" name="TextBox 1">
            <a:extLst>
              <a:ext uri="{FF2B5EF4-FFF2-40B4-BE49-F238E27FC236}">
                <a16:creationId xmlns:a16="http://schemas.microsoft.com/office/drawing/2014/main" id="{550005BF-FB89-90E9-AF74-107ADD5F3A27}"/>
              </a:ext>
            </a:extLst>
          </p:cNvPr>
          <p:cNvSpPr txBox="1"/>
          <p:nvPr/>
        </p:nvSpPr>
        <p:spPr>
          <a:xfrm>
            <a:off x="7008651" y="4530578"/>
            <a:ext cx="4467213" cy="784830"/>
          </a:xfrm>
          <a:prstGeom prst="rect">
            <a:avLst/>
          </a:prstGeom>
          <a:noFill/>
        </p:spPr>
        <p:txBody>
          <a:bodyPr wrap="square" rtlCol="0">
            <a:spAutoFit/>
          </a:bodyPr>
          <a:lstStyle/>
          <a:p>
            <a:pPr algn="ctr"/>
            <a:r>
              <a:rPr lang="en-CA" sz="1500" b="1" dirty="0">
                <a:effectLst/>
                <a:latin typeface="Century Gothic" panose="020B0502020202020204" pitchFamily="34" charset="0"/>
              </a:rPr>
              <a:t>Experts suggest that you should take 10% of your income off, before taxes, and put it away in savings/investments.</a:t>
            </a:r>
          </a:p>
        </p:txBody>
      </p:sp>
      <p:sp>
        <p:nvSpPr>
          <p:cNvPr id="4" name="Oval 3">
            <a:extLst>
              <a:ext uri="{FF2B5EF4-FFF2-40B4-BE49-F238E27FC236}">
                <a16:creationId xmlns:a16="http://schemas.microsoft.com/office/drawing/2014/main" id="{A64DDD23-7CB5-D9C3-0E83-94A9BAF4860E}"/>
              </a:ext>
            </a:extLst>
          </p:cNvPr>
          <p:cNvSpPr/>
          <p:nvPr/>
        </p:nvSpPr>
        <p:spPr>
          <a:xfrm>
            <a:off x="8267699" y="2421124"/>
            <a:ext cx="1949116" cy="1949116"/>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5" name="Picture 4">
            <a:extLst>
              <a:ext uri="{FF2B5EF4-FFF2-40B4-BE49-F238E27FC236}">
                <a16:creationId xmlns:a16="http://schemas.microsoft.com/office/drawing/2014/main" id="{90DC9FF4-9E7B-FD05-79F4-92077F94ED56}"/>
              </a:ext>
            </a:extLst>
          </p:cNvPr>
          <p:cNvPicPr>
            <a:picLocks noChangeAspect="1"/>
          </p:cNvPicPr>
          <p:nvPr/>
        </p:nvPicPr>
        <p:blipFill>
          <a:blip r:embed="rId3"/>
          <a:stretch>
            <a:fillRect/>
          </a:stretch>
        </p:blipFill>
        <p:spPr>
          <a:xfrm>
            <a:off x="8714835" y="2905728"/>
            <a:ext cx="1029406" cy="1029406"/>
          </a:xfrm>
          <a:prstGeom prst="rect">
            <a:avLst/>
          </a:prstGeom>
        </p:spPr>
      </p:pic>
      <p:sp>
        <p:nvSpPr>
          <p:cNvPr id="6" name="Slide Number Placeholder 5">
            <a:extLst>
              <a:ext uri="{FF2B5EF4-FFF2-40B4-BE49-F238E27FC236}">
                <a16:creationId xmlns:a16="http://schemas.microsoft.com/office/drawing/2014/main" id="{6B0D6F72-45F3-42A1-E358-D6A5A9A37E51}"/>
              </a:ext>
            </a:extLst>
          </p:cNvPr>
          <p:cNvSpPr>
            <a:spLocks noGrp="1"/>
          </p:cNvSpPr>
          <p:nvPr>
            <p:ph type="sldNum" sz="quarter" idx="12"/>
          </p:nvPr>
        </p:nvSpPr>
        <p:spPr/>
        <p:txBody>
          <a:bodyPr/>
          <a:lstStyle/>
          <a:p>
            <a:fld id="{DFDF98CC-160E-494C-8C3C-8CDC5FA257DE}" type="slidenum">
              <a:rPr lang="en-US" smtClean="0"/>
              <a:t>15</a:t>
            </a:fld>
            <a:endParaRPr lang="en-US" dirty="0"/>
          </a:p>
        </p:txBody>
      </p:sp>
    </p:spTree>
    <p:extLst>
      <p:ext uri="{BB962C8B-B14F-4D97-AF65-F5344CB8AC3E}">
        <p14:creationId xmlns:p14="http://schemas.microsoft.com/office/powerpoint/2010/main" val="196542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680F-5136-CEAE-8E12-0206D23E3739}"/>
              </a:ext>
            </a:extLst>
          </p:cNvPr>
          <p:cNvSpPr>
            <a:spLocks noGrp="1"/>
          </p:cNvSpPr>
          <p:nvPr>
            <p:ph type="ctrTitle"/>
          </p:nvPr>
        </p:nvSpPr>
        <p:spPr/>
        <p:txBody>
          <a:bodyPr/>
          <a:lstStyle/>
          <a:p>
            <a:r>
              <a:rPr lang="en-US" dirty="0"/>
              <a:t>Savings calculator</a:t>
            </a:r>
          </a:p>
        </p:txBody>
      </p:sp>
      <p:sp>
        <p:nvSpPr>
          <p:cNvPr id="3" name="Text Placeholder 2">
            <a:extLst>
              <a:ext uri="{FF2B5EF4-FFF2-40B4-BE49-F238E27FC236}">
                <a16:creationId xmlns:a16="http://schemas.microsoft.com/office/drawing/2014/main" id="{BA149619-A6BE-7D10-E08E-78091A77B030}"/>
              </a:ext>
            </a:extLst>
          </p:cNvPr>
          <p:cNvSpPr>
            <a:spLocks noGrp="1"/>
          </p:cNvSpPr>
          <p:nvPr>
            <p:ph type="body" idx="4294967295"/>
          </p:nvPr>
        </p:nvSpPr>
        <p:spPr>
          <a:xfrm>
            <a:off x="542949" y="3551686"/>
            <a:ext cx="11158192" cy="1333824"/>
          </a:xfrm>
          <a:prstGeom prst="rect">
            <a:avLst/>
          </a:prstGeom>
        </p:spPr>
        <p:txBody>
          <a:bodyPr/>
          <a:lstStyle/>
          <a:p>
            <a: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t>https://www.fidelity.ca/en/</a:t>
            </a:r>
            <a:b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br>
            <a:r>
              <a:rPr lang="en-US" sz="2500" dirty="0">
                <a:latin typeface="Century Gothic" panose="020B0502020202020204" pitchFamily="34" charset="0"/>
                <a:hlinkClick r:id="rId2">
                  <a:extLst>
                    <a:ext uri="{A12FA001-AC4F-418D-AE19-62706E023703}">
                      <ahyp:hlinkClr xmlns:ahyp="http://schemas.microsoft.com/office/drawing/2018/hyperlinkcolor" val="tx"/>
                    </a:ext>
                  </a:extLst>
                </a:hlinkClick>
              </a:rPr>
              <a:t>savingscalculator/</a:t>
            </a:r>
            <a:endParaRPr lang="en-US" sz="2500" dirty="0">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9BE26CE9-359C-2FD2-2C02-95C68E0DC2AA}"/>
              </a:ext>
            </a:extLst>
          </p:cNvPr>
          <p:cNvSpPr>
            <a:spLocks noGrp="1"/>
          </p:cNvSpPr>
          <p:nvPr>
            <p:ph type="sldNum" sz="quarter" idx="12"/>
          </p:nvPr>
        </p:nvSpPr>
        <p:spPr/>
        <p:txBody>
          <a:bodyPr/>
          <a:lstStyle/>
          <a:p>
            <a:fld id="{DFDF98CC-160E-494C-8C3C-8CDC5FA257DE}" type="slidenum">
              <a:rPr lang="en-US" smtClean="0"/>
              <a:t>16</a:t>
            </a:fld>
            <a:endParaRPr lang="en-US" dirty="0"/>
          </a:p>
        </p:txBody>
      </p:sp>
      <p:pic>
        <p:nvPicPr>
          <p:cNvPr id="6" name="Picture 5" descr="A hand holding a pen and a calculator&#10;&#10;Description automatically generated">
            <a:extLst>
              <a:ext uri="{FF2B5EF4-FFF2-40B4-BE49-F238E27FC236}">
                <a16:creationId xmlns:a16="http://schemas.microsoft.com/office/drawing/2014/main" id="{16DE742F-54C0-D4FF-1DE4-38B61A77C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0173" y="2064658"/>
            <a:ext cx="5932713" cy="3955142"/>
          </a:xfrm>
          <a:prstGeom prst="rect">
            <a:avLst/>
          </a:prstGeom>
        </p:spPr>
      </p:pic>
    </p:spTree>
    <p:extLst>
      <p:ext uri="{BB962C8B-B14F-4D97-AF65-F5344CB8AC3E}">
        <p14:creationId xmlns:p14="http://schemas.microsoft.com/office/powerpoint/2010/main" val="309549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7528-B713-9EE4-A82E-B008D3E12F16}"/>
              </a:ext>
            </a:extLst>
          </p:cNvPr>
          <p:cNvSpPr>
            <a:spLocks noGrp="1"/>
          </p:cNvSpPr>
          <p:nvPr>
            <p:ph type="ctrTitle"/>
          </p:nvPr>
        </p:nvSpPr>
        <p:spPr/>
        <p:txBody>
          <a:bodyPr/>
          <a:lstStyle/>
          <a:p>
            <a:r>
              <a:rPr lang="en-US" dirty="0"/>
              <a:t>Summary</a:t>
            </a:r>
          </a:p>
        </p:txBody>
      </p:sp>
      <p:sp>
        <p:nvSpPr>
          <p:cNvPr id="3" name="Text Placeholder 2">
            <a:extLst>
              <a:ext uri="{FF2B5EF4-FFF2-40B4-BE49-F238E27FC236}">
                <a16:creationId xmlns:a16="http://schemas.microsoft.com/office/drawing/2014/main" id="{39CBE5A4-E080-80F5-78C9-97FC57007745}"/>
              </a:ext>
            </a:extLst>
          </p:cNvPr>
          <p:cNvSpPr>
            <a:spLocks noGrp="1"/>
          </p:cNvSpPr>
          <p:nvPr>
            <p:ph type="subTitle" idx="1"/>
          </p:nvPr>
        </p:nvSpPr>
        <p:spPr>
          <a:xfrm>
            <a:off x="517870" y="1991844"/>
            <a:ext cx="10358677" cy="4029786"/>
          </a:xfrm>
        </p:spPr>
        <p:txBody>
          <a:bodyPr>
            <a:normAutofit/>
          </a:bodyPr>
          <a:lstStyle/>
          <a:p>
            <a:r>
              <a:rPr lang="en-US" sz="2700" dirty="0">
                <a:solidFill>
                  <a:srgbClr val="374151"/>
                </a:solidFill>
              </a:rPr>
              <a:t>Saving is typically for short-term goals and provides security and liquidity.</a:t>
            </a:r>
            <a:endParaRPr lang="en-US" sz="2700" dirty="0"/>
          </a:p>
          <a:p>
            <a:pPr>
              <a:lnSpc>
                <a:spcPct val="114999"/>
              </a:lnSpc>
            </a:pPr>
            <a:r>
              <a:rPr lang="en-US" sz="2700" dirty="0">
                <a:solidFill>
                  <a:srgbClr val="374151"/>
                </a:solidFill>
              </a:rPr>
              <a:t>Investing is for long-term goals and has the potential for higher returns but carries more risk.</a:t>
            </a:r>
            <a:endParaRPr lang="en-US" sz="2700" dirty="0"/>
          </a:p>
          <a:p>
            <a:pPr>
              <a:lnSpc>
                <a:spcPct val="114999"/>
              </a:lnSpc>
            </a:pPr>
            <a:r>
              <a:rPr lang="en-US" sz="2700" dirty="0">
                <a:solidFill>
                  <a:srgbClr val="374151"/>
                </a:solidFill>
              </a:rPr>
              <a:t>The choice between saving and investing depends on one’s financial goals and risk tolerance.</a:t>
            </a:r>
            <a:endParaRPr lang="en-US" sz="2700" dirty="0"/>
          </a:p>
          <a:p>
            <a:pPr marL="137160" indent="0">
              <a:lnSpc>
                <a:spcPct val="114999"/>
              </a:lnSpc>
              <a:buNone/>
            </a:pPr>
            <a:br>
              <a:rPr lang="en-US" dirty="0"/>
            </a:br>
            <a:endParaRPr lang="en-US" dirty="0"/>
          </a:p>
        </p:txBody>
      </p:sp>
      <p:sp>
        <p:nvSpPr>
          <p:cNvPr id="4" name="Slide Number Placeholder 3">
            <a:extLst>
              <a:ext uri="{FF2B5EF4-FFF2-40B4-BE49-F238E27FC236}">
                <a16:creationId xmlns:a16="http://schemas.microsoft.com/office/drawing/2014/main" id="{7CF7BEA8-7437-A641-D7F5-14D0D535D81F}"/>
              </a:ext>
            </a:extLst>
          </p:cNvPr>
          <p:cNvSpPr>
            <a:spLocks noGrp="1"/>
          </p:cNvSpPr>
          <p:nvPr>
            <p:ph type="sldNum" sz="quarter" idx="12"/>
          </p:nvPr>
        </p:nvSpPr>
        <p:spPr/>
        <p:txBody>
          <a:bodyPr/>
          <a:lstStyle/>
          <a:p>
            <a:fld id="{DFDF98CC-160E-494C-8C3C-8CDC5FA257DE}" type="slidenum">
              <a:rPr lang="en-US" smtClean="0"/>
              <a:t>17</a:t>
            </a:fld>
            <a:endParaRPr lang="en-US" dirty="0"/>
          </a:p>
        </p:txBody>
      </p:sp>
    </p:spTree>
    <p:extLst>
      <p:ext uri="{BB962C8B-B14F-4D97-AF65-F5344CB8AC3E}">
        <p14:creationId xmlns:p14="http://schemas.microsoft.com/office/powerpoint/2010/main" val="100100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EA593-16B2-D949-35CC-ECCFE6A923EE}"/>
              </a:ext>
            </a:extLst>
          </p:cNvPr>
          <p:cNvSpPr>
            <a:spLocks noGrp="1"/>
          </p:cNvSpPr>
          <p:nvPr>
            <p:ph type="ctrTitle"/>
          </p:nvPr>
        </p:nvSpPr>
        <p:spPr/>
        <p:txBody>
          <a:bodyPr/>
          <a:lstStyle/>
          <a:p>
            <a:r>
              <a:rPr lang="en-US" dirty="0"/>
              <a:t>Submission guidelines:</a:t>
            </a:r>
          </a:p>
        </p:txBody>
      </p:sp>
      <p:sp>
        <p:nvSpPr>
          <p:cNvPr id="3" name="Text Placeholder 2">
            <a:extLst>
              <a:ext uri="{FF2B5EF4-FFF2-40B4-BE49-F238E27FC236}">
                <a16:creationId xmlns:a16="http://schemas.microsoft.com/office/drawing/2014/main" id="{94A1CB9C-8FF1-3D05-C646-6372DE1ACA2C}"/>
              </a:ext>
            </a:extLst>
          </p:cNvPr>
          <p:cNvSpPr>
            <a:spLocks noGrp="1"/>
          </p:cNvSpPr>
          <p:nvPr>
            <p:ph type="subTitle" idx="1"/>
          </p:nvPr>
        </p:nvSpPr>
        <p:spPr>
          <a:xfrm>
            <a:off x="517870" y="1990800"/>
            <a:ext cx="11158193" cy="3473829"/>
          </a:xfrm>
        </p:spPr>
        <p:txBody>
          <a:bodyPr tIns="46800" numCol="2" spcCol="180000">
            <a:normAutofit fontScale="92500" lnSpcReduction="20000"/>
          </a:bodyPr>
          <a:lstStyle/>
          <a:p>
            <a:pPr marL="179388" indent="-179388">
              <a:lnSpc>
                <a:spcPct val="114999"/>
              </a:lnSpc>
            </a:pPr>
            <a:r>
              <a:rPr lang="en-US" sz="1600" dirty="0">
                <a:solidFill>
                  <a:srgbClr val="374151"/>
                </a:solidFill>
              </a:rPr>
              <a:t>Your research presentation should be submitted as a digital file (e.g., PowerPoint or Google Slides) with speaker notes for each slide.</a:t>
            </a:r>
            <a:endParaRPr lang="en-US" sz="1600" dirty="0"/>
          </a:p>
          <a:p>
            <a:pPr marL="179388" indent="-179388">
              <a:lnSpc>
                <a:spcPct val="114999"/>
              </a:lnSpc>
            </a:pPr>
            <a:r>
              <a:rPr lang="en-US" sz="1600" dirty="0">
                <a:solidFill>
                  <a:srgbClr val="374151"/>
                </a:solidFill>
              </a:rPr>
              <a:t>Your scenario analysis and recommendations should be neatly organized in a document </a:t>
            </a:r>
            <a:br>
              <a:rPr lang="en-US" sz="1600" dirty="0">
                <a:solidFill>
                  <a:srgbClr val="374151"/>
                </a:solidFill>
              </a:rPr>
            </a:br>
            <a:r>
              <a:rPr lang="en-US" sz="1600" dirty="0">
                <a:solidFill>
                  <a:srgbClr val="374151"/>
                </a:solidFill>
              </a:rPr>
              <a:t>(e.g., Word or PDF).</a:t>
            </a:r>
            <a:endParaRPr lang="en-US" sz="1600" dirty="0"/>
          </a:p>
          <a:p>
            <a:pPr marL="179388" indent="-179388">
              <a:lnSpc>
                <a:spcPct val="114999"/>
              </a:lnSpc>
            </a:pPr>
            <a:r>
              <a:rPr lang="en-US" sz="1600" dirty="0">
                <a:solidFill>
                  <a:srgbClr val="374151"/>
                </a:solidFill>
              </a:rPr>
              <a:t>The reflective essay should be typed and submitted separately.</a:t>
            </a:r>
            <a:endParaRPr lang="en-US" sz="1600" dirty="0"/>
          </a:p>
          <a:p>
            <a:pPr marL="179388" indent="-179388">
              <a:lnSpc>
                <a:spcPct val="114999"/>
              </a:lnSpc>
            </a:pPr>
            <a:r>
              <a:rPr lang="en-US" sz="1600" dirty="0">
                <a:solidFill>
                  <a:srgbClr val="374151"/>
                </a:solidFill>
              </a:rPr>
              <a:t>Include proper citations for any sources </a:t>
            </a:r>
            <a:br>
              <a:rPr lang="en-US" sz="1600" dirty="0">
                <a:solidFill>
                  <a:srgbClr val="374151"/>
                </a:solidFill>
              </a:rPr>
            </a:br>
            <a:r>
              <a:rPr lang="en-US" sz="1600" dirty="0">
                <a:solidFill>
                  <a:srgbClr val="374151"/>
                </a:solidFill>
              </a:rPr>
              <a:t>you used in your research.</a:t>
            </a:r>
            <a:endParaRPr lang="en-US" sz="1600" dirty="0"/>
          </a:p>
          <a:p>
            <a:pPr marL="11113" indent="0">
              <a:lnSpc>
                <a:spcPct val="114999"/>
              </a:lnSpc>
              <a:buNone/>
            </a:pPr>
            <a:endParaRPr lang="en-US" sz="3200" b="1" dirty="0">
              <a:solidFill>
                <a:srgbClr val="333F48"/>
              </a:solidFill>
            </a:endParaRPr>
          </a:p>
          <a:p>
            <a:pPr marL="11113" indent="0">
              <a:lnSpc>
                <a:spcPct val="114999"/>
              </a:lnSpc>
              <a:buNone/>
            </a:pPr>
            <a:r>
              <a:rPr lang="en-US" sz="2700" b="1" dirty="0">
                <a:solidFill>
                  <a:srgbClr val="333F48"/>
                </a:solidFill>
              </a:rPr>
              <a:t>Assessment Criteria:</a:t>
            </a:r>
          </a:p>
          <a:p>
            <a:pPr marL="11113" indent="0">
              <a:lnSpc>
                <a:spcPct val="114999"/>
              </a:lnSpc>
              <a:buNone/>
            </a:pPr>
            <a:r>
              <a:rPr lang="en-US" sz="1600" dirty="0">
                <a:solidFill>
                  <a:srgbClr val="374151"/>
                </a:solidFill>
              </a:rPr>
              <a:t>Your assignment will be assessed based on the </a:t>
            </a:r>
            <a:br>
              <a:rPr lang="en-US" sz="1600" dirty="0">
                <a:solidFill>
                  <a:srgbClr val="374151"/>
                </a:solidFill>
              </a:rPr>
            </a:br>
            <a:r>
              <a:rPr lang="en-US" sz="1600" dirty="0">
                <a:solidFill>
                  <a:srgbClr val="374151"/>
                </a:solidFill>
              </a:rPr>
              <a:t>following criteria:</a:t>
            </a:r>
            <a:endParaRPr lang="en-US" sz="1600" dirty="0"/>
          </a:p>
          <a:p>
            <a:pPr marL="179388" indent="-179388">
              <a:lnSpc>
                <a:spcPct val="114999"/>
              </a:lnSpc>
            </a:pPr>
            <a:r>
              <a:rPr lang="en-US" sz="1600" dirty="0">
                <a:solidFill>
                  <a:srgbClr val="374151"/>
                </a:solidFill>
              </a:rPr>
              <a:t>understanding of saving and investing concepts</a:t>
            </a:r>
            <a:endParaRPr lang="en-US" sz="1600" dirty="0"/>
          </a:p>
          <a:p>
            <a:pPr marL="179388" indent="-179388">
              <a:lnSpc>
                <a:spcPct val="114999"/>
              </a:lnSpc>
            </a:pPr>
            <a:r>
              <a:rPr lang="en-US" sz="1600" dirty="0">
                <a:solidFill>
                  <a:srgbClr val="374151"/>
                </a:solidFill>
              </a:rPr>
              <a:t>clarity and accuracy of your explanations and recommendations</a:t>
            </a:r>
            <a:endParaRPr lang="en-US" sz="1600" dirty="0"/>
          </a:p>
          <a:p>
            <a:pPr marL="179388" indent="-179388">
              <a:lnSpc>
                <a:spcPct val="114999"/>
              </a:lnSpc>
            </a:pPr>
            <a:r>
              <a:rPr lang="en-US" sz="1600" dirty="0">
                <a:solidFill>
                  <a:srgbClr val="374151"/>
                </a:solidFill>
              </a:rPr>
              <a:t>depth of analysis in the scenario assessments</a:t>
            </a:r>
            <a:endParaRPr lang="en-US" sz="1600" dirty="0"/>
          </a:p>
          <a:p>
            <a:pPr>
              <a:lnSpc>
                <a:spcPct val="114999"/>
              </a:lnSpc>
            </a:pPr>
            <a:endParaRPr lang="en-US" dirty="0"/>
          </a:p>
        </p:txBody>
      </p:sp>
      <p:sp>
        <p:nvSpPr>
          <p:cNvPr id="4" name="Slide Number Placeholder 3">
            <a:extLst>
              <a:ext uri="{FF2B5EF4-FFF2-40B4-BE49-F238E27FC236}">
                <a16:creationId xmlns:a16="http://schemas.microsoft.com/office/drawing/2014/main" id="{907B193E-B4F7-6594-E0B1-73B7C11BA795}"/>
              </a:ext>
            </a:extLst>
          </p:cNvPr>
          <p:cNvSpPr>
            <a:spLocks noGrp="1"/>
          </p:cNvSpPr>
          <p:nvPr>
            <p:ph type="sldNum" sz="quarter" idx="12"/>
          </p:nvPr>
        </p:nvSpPr>
        <p:spPr/>
        <p:txBody>
          <a:bodyPr/>
          <a:lstStyle/>
          <a:p>
            <a:fld id="{DFDF98CC-160E-494C-8C3C-8CDC5FA257DE}" type="slidenum">
              <a:rPr lang="en-US" smtClean="0"/>
              <a:t>18</a:t>
            </a:fld>
            <a:endParaRPr lang="en-US" dirty="0"/>
          </a:p>
        </p:txBody>
      </p:sp>
    </p:spTree>
    <p:extLst>
      <p:ext uri="{BB962C8B-B14F-4D97-AF65-F5344CB8AC3E}">
        <p14:creationId xmlns:p14="http://schemas.microsoft.com/office/powerpoint/2010/main" val="209334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CC33-2AE4-EAC5-4CDF-CD9FEFFECB5E}"/>
              </a:ext>
            </a:extLst>
          </p:cNvPr>
          <p:cNvSpPr>
            <a:spLocks noGrp="1"/>
          </p:cNvSpPr>
          <p:nvPr>
            <p:ph type="ctrTitle"/>
          </p:nvPr>
        </p:nvSpPr>
        <p:spPr/>
        <p:txBody>
          <a:bodyPr/>
          <a:lstStyle/>
          <a:p>
            <a:r>
              <a:rPr lang="en-US" dirty="0"/>
              <a:t>Assignment: Case study</a:t>
            </a:r>
          </a:p>
        </p:txBody>
      </p:sp>
      <p:sp>
        <p:nvSpPr>
          <p:cNvPr id="3" name="Text Placeholder 2">
            <a:extLst>
              <a:ext uri="{FF2B5EF4-FFF2-40B4-BE49-F238E27FC236}">
                <a16:creationId xmlns:a16="http://schemas.microsoft.com/office/drawing/2014/main" id="{5EC76359-7DB9-A1C7-C9A8-DCAA7C1BA3D6}"/>
              </a:ext>
            </a:extLst>
          </p:cNvPr>
          <p:cNvSpPr>
            <a:spLocks noGrp="1"/>
          </p:cNvSpPr>
          <p:nvPr>
            <p:ph type="subTitle" idx="1"/>
          </p:nvPr>
        </p:nvSpPr>
        <p:spPr>
          <a:xfrm>
            <a:off x="517871" y="1991844"/>
            <a:ext cx="10517992" cy="4029786"/>
          </a:xfrm>
        </p:spPr>
        <p:txBody>
          <a:bodyPr>
            <a:normAutofit fontScale="85000" lnSpcReduction="10000"/>
          </a:bodyPr>
          <a:lstStyle/>
          <a:p>
            <a:pPr>
              <a:lnSpc>
                <a:spcPct val="114999"/>
              </a:lnSpc>
            </a:pPr>
            <a:r>
              <a:rPr lang="en-US" sz="1900" b="1" dirty="0"/>
              <a:t>Scenario selection:</a:t>
            </a:r>
            <a:r>
              <a:rPr lang="en-US" sz="1900" dirty="0">
                <a:solidFill>
                  <a:srgbClr val="374151"/>
                </a:solidFill>
              </a:rPr>
              <a:t> Choose three different financial scenarios. These scenarios could represent various life stages, goals or financial situations. For each scenario, consider factors such as age, income, goals and risk tolerance.</a:t>
            </a:r>
            <a:endParaRPr lang="en-US" sz="1900" dirty="0"/>
          </a:p>
          <a:p>
            <a:pPr>
              <a:lnSpc>
                <a:spcPct val="114999"/>
              </a:lnSpc>
            </a:pPr>
            <a:r>
              <a:rPr lang="en-US" sz="1900" b="1" dirty="0"/>
              <a:t>Analysis:</a:t>
            </a:r>
            <a:r>
              <a:rPr lang="en-US" sz="1900" dirty="0">
                <a:solidFill>
                  <a:srgbClr val="374151"/>
                </a:solidFill>
              </a:rPr>
              <a:t> For each of the three scenarios, analyze whether saving or investing would be the more suitable financial strategy. Consider the following questions:</a:t>
            </a:r>
            <a:endParaRPr lang="en-US" sz="1900" dirty="0"/>
          </a:p>
          <a:p>
            <a:pPr lvl="1" indent="-98425" algn="l">
              <a:lnSpc>
                <a:spcPct val="114999"/>
              </a:lnSpc>
            </a:pPr>
            <a:r>
              <a:rPr lang="en-US" sz="1900" b="1" i="1" dirty="0">
                <a:solidFill>
                  <a:srgbClr val="205885"/>
                </a:solidFill>
                <a:latin typeface="Century Gothic" panose="020B0502020202020204" pitchFamily="34" charset="0"/>
              </a:rPr>
              <a:t>What are the financial goals in this scenario (short-term, long-term)?</a:t>
            </a:r>
          </a:p>
          <a:p>
            <a:pPr lvl="1" indent="-98425" algn="l">
              <a:lnSpc>
                <a:spcPct val="114999"/>
              </a:lnSpc>
            </a:pPr>
            <a:r>
              <a:rPr lang="en-US" sz="1900" b="1" i="1" dirty="0">
                <a:solidFill>
                  <a:srgbClr val="205885"/>
                </a:solidFill>
                <a:latin typeface="Century Gothic" panose="020B0502020202020204" pitchFamily="34" charset="0"/>
              </a:rPr>
              <a:t>How much risk can the individual in the scenario tolerate?</a:t>
            </a:r>
          </a:p>
          <a:p>
            <a:pPr lvl="1" indent="-98425" algn="l">
              <a:lnSpc>
                <a:spcPct val="114999"/>
              </a:lnSpc>
            </a:pPr>
            <a:r>
              <a:rPr lang="en-US" sz="1900" b="1" i="1" dirty="0">
                <a:solidFill>
                  <a:srgbClr val="205885"/>
                </a:solidFill>
                <a:latin typeface="Century Gothic" panose="020B0502020202020204" pitchFamily="34" charset="0"/>
              </a:rPr>
              <a:t>What are the potential benefits and drawbacks of saving in this situation?</a:t>
            </a:r>
          </a:p>
          <a:p>
            <a:pPr lvl="1" indent="-98425" algn="l">
              <a:lnSpc>
                <a:spcPct val="114999"/>
              </a:lnSpc>
            </a:pPr>
            <a:r>
              <a:rPr lang="en-US" sz="1900" b="1" i="1" dirty="0">
                <a:solidFill>
                  <a:srgbClr val="205885"/>
                </a:solidFill>
                <a:latin typeface="Century Gothic" panose="020B0502020202020204" pitchFamily="34" charset="0"/>
              </a:rPr>
              <a:t>What are the potential benefits and drawbacks of investing in this situation?</a:t>
            </a:r>
          </a:p>
          <a:p>
            <a:pPr>
              <a:lnSpc>
                <a:spcPct val="114999"/>
              </a:lnSpc>
            </a:pPr>
            <a:r>
              <a:rPr lang="en-US" sz="1900" b="1" dirty="0"/>
              <a:t>Recommendation:</a:t>
            </a:r>
            <a:r>
              <a:rPr lang="en-US" sz="1900" dirty="0">
                <a:solidFill>
                  <a:srgbClr val="374151"/>
                </a:solidFill>
              </a:rPr>
              <a:t> Based on your analysis, make a clear recommendation for each scenario: whether the individual should save, invest or a combination of both. Justify your recommendations with evidence from your research and analysis.</a:t>
            </a:r>
            <a:br>
              <a:rPr lang="en-US" dirty="0"/>
            </a:br>
            <a:endParaRPr lang="en-US" dirty="0"/>
          </a:p>
        </p:txBody>
      </p:sp>
      <p:sp>
        <p:nvSpPr>
          <p:cNvPr id="4" name="Slide Number Placeholder 3">
            <a:extLst>
              <a:ext uri="{FF2B5EF4-FFF2-40B4-BE49-F238E27FC236}">
                <a16:creationId xmlns:a16="http://schemas.microsoft.com/office/drawing/2014/main" id="{978F0575-B224-64A1-D52D-3E0D45811F4B}"/>
              </a:ext>
            </a:extLst>
          </p:cNvPr>
          <p:cNvSpPr>
            <a:spLocks noGrp="1"/>
          </p:cNvSpPr>
          <p:nvPr>
            <p:ph type="sldNum" sz="quarter" idx="12"/>
          </p:nvPr>
        </p:nvSpPr>
        <p:spPr/>
        <p:txBody>
          <a:bodyPr/>
          <a:lstStyle/>
          <a:p>
            <a:fld id="{DFDF98CC-160E-494C-8C3C-8CDC5FA257DE}" type="slidenum">
              <a:rPr lang="en-US" smtClean="0"/>
              <a:t>19</a:t>
            </a:fld>
            <a:endParaRPr lang="en-US" dirty="0"/>
          </a:p>
        </p:txBody>
      </p:sp>
    </p:spTree>
    <p:extLst>
      <p:ext uri="{BB962C8B-B14F-4D97-AF65-F5344CB8AC3E}">
        <p14:creationId xmlns:p14="http://schemas.microsoft.com/office/powerpoint/2010/main" val="2677995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Why save money? </a:t>
            </a:r>
            <a:endParaRPr dirty="0"/>
          </a:p>
        </p:txBody>
      </p:sp>
      <p:sp>
        <p:nvSpPr>
          <p:cNvPr id="235" name="Google Shape;235;p22"/>
          <p:cNvSpPr txBox="1">
            <a:spLocks noGrp="1"/>
          </p:cNvSpPr>
          <p:nvPr>
            <p:ph type="subTitle" idx="1"/>
          </p:nvPr>
        </p:nvSpPr>
        <p:spPr>
          <a:xfrm>
            <a:off x="517871" y="4511845"/>
            <a:ext cx="3019414" cy="1597693"/>
          </a:xfrm>
          <a:prstGeom prst="rect">
            <a:avLst/>
          </a:prstGeom>
          <a:noFill/>
          <a:ln>
            <a:noFill/>
          </a:ln>
        </p:spPr>
        <p:txBody>
          <a:bodyPr spcFirstLastPara="1" wrap="square" lIns="91425" tIns="45700" rIns="91425" bIns="45700" anchor="t" anchorCtr="0">
            <a:noAutofit/>
          </a:bodyPr>
          <a:lstStyle/>
          <a:p>
            <a:pPr marL="0" indent="0" algn="ctr">
              <a:lnSpc>
                <a:spcPct val="100000"/>
              </a:lnSpc>
              <a:spcBef>
                <a:spcPts val="0"/>
              </a:spcBef>
              <a:buClr>
                <a:srgbClr val="A2AAAD"/>
              </a:buClr>
              <a:buSzPts val="2560"/>
              <a:buNone/>
            </a:pPr>
            <a:r>
              <a:rPr lang="en-US" sz="2500" b="1" dirty="0"/>
              <a:t>Reach your financial goals. </a:t>
            </a:r>
            <a:endParaRPr sz="2500" b="1" dirty="0"/>
          </a:p>
        </p:txBody>
      </p:sp>
      <p:sp>
        <p:nvSpPr>
          <p:cNvPr id="2" name="TextBox 1">
            <a:extLst>
              <a:ext uri="{FF2B5EF4-FFF2-40B4-BE49-F238E27FC236}">
                <a16:creationId xmlns:a16="http://schemas.microsoft.com/office/drawing/2014/main" id="{B21C4D5A-C16E-8295-F3CF-7F4B85CCD927}"/>
              </a:ext>
            </a:extLst>
          </p:cNvPr>
          <p:cNvSpPr txBox="1"/>
          <p:nvPr/>
        </p:nvSpPr>
        <p:spPr>
          <a:xfrm>
            <a:off x="4463982" y="4535908"/>
            <a:ext cx="3264035" cy="477054"/>
          </a:xfrm>
          <a:prstGeom prst="rect">
            <a:avLst/>
          </a:prstGeom>
          <a:noFill/>
        </p:spPr>
        <p:txBody>
          <a:bodyPr wrap="none" rtlCol="0">
            <a:spAutoFit/>
          </a:bodyPr>
          <a:lstStyle/>
          <a:p>
            <a:r>
              <a:rPr lang="en-US" sz="2500" b="1" dirty="0">
                <a:latin typeface="Century Gothic" panose="020B0502020202020204" pitchFamily="34" charset="0"/>
              </a:rPr>
              <a:t>Invest in your future.</a:t>
            </a:r>
          </a:p>
        </p:txBody>
      </p:sp>
      <p:sp>
        <p:nvSpPr>
          <p:cNvPr id="3" name="TextBox 2">
            <a:extLst>
              <a:ext uri="{FF2B5EF4-FFF2-40B4-BE49-F238E27FC236}">
                <a16:creationId xmlns:a16="http://schemas.microsoft.com/office/drawing/2014/main" id="{3196BBD7-FE22-97A3-0C7E-F9C3A59C32BD}"/>
              </a:ext>
            </a:extLst>
          </p:cNvPr>
          <p:cNvSpPr txBox="1"/>
          <p:nvPr/>
        </p:nvSpPr>
        <p:spPr>
          <a:xfrm>
            <a:off x="8827206" y="4535908"/>
            <a:ext cx="2848857" cy="477054"/>
          </a:xfrm>
          <a:prstGeom prst="rect">
            <a:avLst/>
          </a:prstGeom>
          <a:noFill/>
        </p:spPr>
        <p:txBody>
          <a:bodyPr wrap="none" rtlCol="0">
            <a:spAutoFit/>
          </a:bodyPr>
          <a:lstStyle/>
          <a:p>
            <a:r>
              <a:rPr lang="en-US" sz="2500" b="1" dirty="0">
                <a:latin typeface="Century Gothic" panose="020B0502020202020204" pitchFamily="34" charset="0"/>
              </a:rPr>
              <a:t>Emergency fund.</a:t>
            </a:r>
          </a:p>
        </p:txBody>
      </p:sp>
      <p:sp>
        <p:nvSpPr>
          <p:cNvPr id="4" name="Oval 3">
            <a:extLst>
              <a:ext uri="{FF2B5EF4-FFF2-40B4-BE49-F238E27FC236}">
                <a16:creationId xmlns:a16="http://schemas.microsoft.com/office/drawing/2014/main" id="{52E8CD3A-DD3E-DFD8-77D6-D020747F870A}"/>
              </a:ext>
            </a:extLst>
          </p:cNvPr>
          <p:cNvSpPr/>
          <p:nvPr/>
        </p:nvSpPr>
        <p:spPr>
          <a:xfrm>
            <a:off x="1089115"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DA70B33-3ED6-5BCE-9B27-CECE34AFA5C0}"/>
              </a:ext>
            </a:extLst>
          </p:cNvPr>
          <p:cNvSpPr/>
          <p:nvPr/>
        </p:nvSpPr>
        <p:spPr>
          <a:xfrm>
            <a:off x="5155789"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7ABB95-5040-EDAC-E3EE-F6C7095E1C3E}"/>
              </a:ext>
            </a:extLst>
          </p:cNvPr>
          <p:cNvSpPr/>
          <p:nvPr/>
        </p:nvSpPr>
        <p:spPr>
          <a:xfrm>
            <a:off x="9270588" y="2514603"/>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E1AB96-3CBF-D815-0C92-F0CCA46B550C}"/>
              </a:ext>
            </a:extLst>
          </p:cNvPr>
          <p:cNvPicPr>
            <a:picLocks noChangeAspect="1"/>
          </p:cNvPicPr>
          <p:nvPr/>
        </p:nvPicPr>
        <p:blipFill>
          <a:blip r:embed="rId3"/>
          <a:stretch>
            <a:fillRect/>
          </a:stretch>
        </p:blipFill>
        <p:spPr>
          <a:xfrm>
            <a:off x="1434020" y="2823410"/>
            <a:ext cx="1110918" cy="1110918"/>
          </a:xfrm>
          <a:prstGeom prst="rect">
            <a:avLst/>
          </a:prstGeom>
        </p:spPr>
      </p:pic>
      <p:pic>
        <p:nvPicPr>
          <p:cNvPr id="9" name="Picture 8">
            <a:extLst>
              <a:ext uri="{FF2B5EF4-FFF2-40B4-BE49-F238E27FC236}">
                <a16:creationId xmlns:a16="http://schemas.microsoft.com/office/drawing/2014/main" id="{6B036FED-D7FC-1E05-48BB-5FE08B0EE50B}"/>
              </a:ext>
            </a:extLst>
          </p:cNvPr>
          <p:cNvPicPr>
            <a:picLocks noChangeAspect="1"/>
          </p:cNvPicPr>
          <p:nvPr/>
        </p:nvPicPr>
        <p:blipFill>
          <a:blip r:embed="rId4"/>
          <a:stretch>
            <a:fillRect/>
          </a:stretch>
        </p:blipFill>
        <p:spPr>
          <a:xfrm>
            <a:off x="5537663" y="2896477"/>
            <a:ext cx="1079706" cy="1079706"/>
          </a:xfrm>
          <a:prstGeom prst="rect">
            <a:avLst/>
          </a:prstGeom>
        </p:spPr>
      </p:pic>
      <p:pic>
        <p:nvPicPr>
          <p:cNvPr id="10" name="Picture 9">
            <a:extLst>
              <a:ext uri="{FF2B5EF4-FFF2-40B4-BE49-F238E27FC236}">
                <a16:creationId xmlns:a16="http://schemas.microsoft.com/office/drawing/2014/main" id="{053DB0E2-1550-DC6D-42FD-4B942DE816F2}"/>
              </a:ext>
            </a:extLst>
          </p:cNvPr>
          <p:cNvPicPr>
            <a:picLocks noChangeAspect="1"/>
          </p:cNvPicPr>
          <p:nvPr/>
        </p:nvPicPr>
        <p:blipFill>
          <a:blip r:embed="rId5"/>
          <a:stretch>
            <a:fillRect/>
          </a:stretch>
        </p:blipFill>
        <p:spPr>
          <a:xfrm>
            <a:off x="9697834" y="2875200"/>
            <a:ext cx="1107599" cy="1107599"/>
          </a:xfrm>
          <a:prstGeom prst="rect">
            <a:avLst/>
          </a:prstGeom>
        </p:spPr>
      </p:pic>
      <p:cxnSp>
        <p:nvCxnSpPr>
          <p:cNvPr id="11" name="Straight Connector 10">
            <a:extLst>
              <a:ext uri="{FF2B5EF4-FFF2-40B4-BE49-F238E27FC236}">
                <a16:creationId xmlns:a16="http://schemas.microsoft.com/office/drawing/2014/main" id="{B14C317E-ED78-8A85-A308-2479E8060B49}"/>
              </a:ext>
            </a:extLst>
          </p:cNvPr>
          <p:cNvCxnSpPr>
            <a:cxnSpLocks/>
          </p:cNvCxnSpPr>
          <p:nvPr/>
        </p:nvCxnSpPr>
        <p:spPr>
          <a:xfrm>
            <a:off x="3906253"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50701-CE4D-3222-73A6-7298ADA59690}"/>
              </a:ext>
            </a:extLst>
          </p:cNvPr>
          <p:cNvCxnSpPr>
            <a:cxnSpLocks/>
          </p:cNvCxnSpPr>
          <p:nvPr/>
        </p:nvCxnSpPr>
        <p:spPr>
          <a:xfrm>
            <a:off x="8249654" y="2009271"/>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595BB57A-6F00-161B-B080-878D6F34DDED}"/>
              </a:ext>
            </a:extLst>
          </p:cNvPr>
          <p:cNvSpPr>
            <a:spLocks noGrp="1"/>
          </p:cNvSpPr>
          <p:nvPr>
            <p:ph type="sldNum" sz="quarter" idx="12"/>
          </p:nvPr>
        </p:nvSpPr>
        <p:spPr/>
        <p:txBody>
          <a:bodyPr/>
          <a:lstStyle/>
          <a:p>
            <a:fld id="{DFDF98CC-160E-494C-8C3C-8CDC5FA257DE}" type="slidenum">
              <a:rPr lang="en-US" smtClean="0"/>
              <a:t>2</a:t>
            </a:fld>
            <a:endParaRPr lang="en-US" dirty="0"/>
          </a:p>
        </p:txBody>
      </p:sp>
    </p:spTree>
    <p:extLst>
      <p:ext uri="{BB962C8B-B14F-4D97-AF65-F5344CB8AC3E}">
        <p14:creationId xmlns:p14="http://schemas.microsoft.com/office/powerpoint/2010/main" val="166697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F3E5-AD01-3C68-FAFA-C7DDF10CE727}"/>
              </a:ext>
            </a:extLst>
          </p:cNvPr>
          <p:cNvSpPr>
            <a:spLocks noGrp="1"/>
          </p:cNvSpPr>
          <p:nvPr>
            <p:ph type="title"/>
          </p:nvPr>
        </p:nvSpPr>
        <p:spPr/>
        <p:txBody>
          <a:bodyPr/>
          <a:lstStyle/>
          <a:p>
            <a:r>
              <a:rPr lang="en-US" dirty="0"/>
              <a:t>Scenarios</a:t>
            </a:r>
          </a:p>
        </p:txBody>
      </p:sp>
      <p:sp>
        <p:nvSpPr>
          <p:cNvPr id="3" name="Text Placeholder 2">
            <a:extLst>
              <a:ext uri="{FF2B5EF4-FFF2-40B4-BE49-F238E27FC236}">
                <a16:creationId xmlns:a16="http://schemas.microsoft.com/office/drawing/2014/main" id="{049B4B48-C45D-EA0E-0A5D-BCFFC5E4A854}"/>
              </a:ext>
            </a:extLst>
          </p:cNvPr>
          <p:cNvSpPr>
            <a:spLocks noGrp="1"/>
          </p:cNvSpPr>
          <p:nvPr>
            <p:ph type="body" sz="quarter" idx="13"/>
          </p:nvPr>
        </p:nvSpPr>
        <p:spPr>
          <a:xfrm>
            <a:off x="409236" y="1961147"/>
            <a:ext cx="11266825" cy="4060241"/>
          </a:xfrm>
        </p:spPr>
        <p:txBody>
          <a:bodyPr numCol="3"/>
          <a:lstStyle/>
          <a:p>
            <a:pPr marL="137160" indent="0">
              <a:buNone/>
            </a:pPr>
            <a:r>
              <a:rPr lang="en-US" sz="1200" b="1" dirty="0">
                <a:latin typeface="Century Gothic" panose="020B0502020202020204" pitchFamily="34" charset="0"/>
              </a:rPr>
              <a:t>1. College savings:</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Sarah is a high school senior planning for college. She has a part-time job and some savings. She wants to explore options for funding her education.</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2. Emergency fund:</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Mark is a recent college graduate with a </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stable job. He wants to build an emergency fund to cover unexpected expenses.</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3. Home purchase:</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Emily and James are a newlywed couple looking to buy their first home. They have some savings but need to decide how much to put down as a down payment.</a:t>
            </a:r>
          </a:p>
          <a:p>
            <a:pPr marL="137160" indent="0">
              <a:lnSpc>
                <a:spcPct val="114999"/>
              </a:lnSpc>
              <a:spcBef>
                <a:spcPts val="0"/>
              </a:spcBef>
              <a:buNone/>
            </a:pPr>
            <a:endParaRPr lang="en-US" sz="1200" dirty="0">
              <a:solidFill>
                <a:srgbClr val="374151"/>
              </a:solidFill>
              <a:latin typeface="Century Gothic" panose="020B0502020202020204" pitchFamily="34" charset="0"/>
            </a:endParaRPr>
          </a:p>
          <a:p>
            <a:pPr marL="137160" indent="0">
              <a:lnSpc>
                <a:spcPct val="114999"/>
              </a:lnSpc>
              <a:spcBef>
                <a:spcPts val="0"/>
              </a:spcBef>
              <a:buNone/>
            </a:pPr>
            <a:endParaRPr lang="en-US" sz="1200" dirty="0">
              <a:solidFill>
                <a:srgbClr val="374151"/>
              </a:solidFill>
              <a:latin typeface="Century Gothic" panose="020B0502020202020204" pitchFamily="34" charset="0"/>
            </a:endParaRPr>
          </a:p>
          <a:p>
            <a:pPr marL="137160" indent="0">
              <a:lnSpc>
                <a:spcPct val="114999"/>
              </a:lnSpc>
              <a:spcBef>
                <a:spcPts val="0"/>
              </a:spcBef>
              <a:buNone/>
            </a:pPr>
            <a:endParaRPr lang="en-US" sz="1200" dirty="0">
              <a:solidFill>
                <a:srgbClr val="374151"/>
              </a:solidFill>
              <a:latin typeface="Century Gothic" panose="020B0502020202020204" pitchFamily="34" charset="0"/>
            </a:endParaRPr>
          </a:p>
          <a:p>
            <a:pPr marL="137160" indent="0">
              <a:lnSpc>
                <a:spcPct val="114999"/>
              </a:lnSpc>
              <a:spcBef>
                <a:spcPts val="0"/>
              </a:spcBef>
              <a:buNone/>
            </a:pP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4. Retirement planning:</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David is a 35-year-old professional with </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a comfortable income. He is concerned </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about his retirement savings and wants </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to start planning for the future.</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5. Investment portfolio:</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Lisa, a single parent, received an inheritance and wants to invest the money wisely to secure her children’s future.</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6. Entrepreneurial venture:</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Alex has a business idea and wants to decide whether to use personal savings or seek investors to start his own company.</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7. Debt management:</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Jennifer has significant credit card debt and wants to determine the best strategy to pay</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it off while saving for the future.</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8. Early retirement goals:</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Robert is in his late 40s and wants to retire early. He’s willing to take on more risk to achieve his financial independence sooner.</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9. Wealth preservation:</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Sophia, a retiree, wants to ensure her wealth is preserved for her heirs while generating enough income to cover her expenses.</a:t>
            </a:r>
            <a:endParaRPr lang="en-US" sz="1200" dirty="0">
              <a:latin typeface="Century Gothic" panose="020B0502020202020204" pitchFamily="34" charset="0"/>
            </a:endParaRPr>
          </a:p>
          <a:p>
            <a:pPr marL="137160" indent="0">
              <a:lnSpc>
                <a:spcPct val="114999"/>
              </a:lnSpc>
              <a:buNone/>
            </a:pPr>
            <a:r>
              <a:rPr lang="en-US" sz="1200" b="1" dirty="0">
                <a:latin typeface="Century Gothic" panose="020B0502020202020204" pitchFamily="34" charset="0"/>
              </a:rPr>
              <a:t>10. Short-term financial goal:</a:t>
            </a:r>
            <a:endParaRPr lang="en-US" sz="1200" dirty="0">
              <a:latin typeface="Century Gothic" panose="020B0502020202020204" pitchFamily="34" charset="0"/>
            </a:endParaRPr>
          </a:p>
          <a:p>
            <a:pPr marL="137160" indent="0">
              <a:lnSpc>
                <a:spcPct val="114999"/>
              </a:lnSpc>
              <a:spcBef>
                <a:spcPts val="0"/>
              </a:spcBef>
              <a:buNone/>
            </a:pPr>
            <a:r>
              <a:rPr lang="en-US" sz="1200" dirty="0">
                <a:solidFill>
                  <a:srgbClr val="374151"/>
                </a:solidFill>
                <a:latin typeface="Century Gothic" panose="020B0502020202020204" pitchFamily="34" charset="0"/>
              </a:rPr>
              <a:t>Mike has a goal of taking a luxury vacation </a:t>
            </a:r>
            <a:br>
              <a:rPr lang="en-US" sz="1200" dirty="0">
                <a:solidFill>
                  <a:srgbClr val="374151"/>
                </a:solidFill>
                <a:latin typeface="Century Gothic" panose="020B0502020202020204" pitchFamily="34" charset="0"/>
              </a:rPr>
            </a:br>
            <a:r>
              <a:rPr lang="en-US" sz="1200" dirty="0">
                <a:solidFill>
                  <a:srgbClr val="374151"/>
                </a:solidFill>
                <a:latin typeface="Century Gothic" panose="020B0502020202020204" pitchFamily="34" charset="0"/>
              </a:rPr>
              <a:t>in two years. He needs to decide how to save and invest to make this dream a reality without taking on too much risk.</a:t>
            </a:r>
            <a:endParaRPr lang="en-US" sz="1200" dirty="0">
              <a:latin typeface="Century Gothic" panose="020B0502020202020204" pitchFamily="34" charset="0"/>
            </a:endParaRPr>
          </a:p>
          <a:p>
            <a:pPr marL="137160" indent="0">
              <a:lnSpc>
                <a:spcPct val="114999"/>
              </a:lnSpc>
              <a:buNone/>
            </a:pPr>
            <a:endParaRPr lang="en-US" dirty="0"/>
          </a:p>
        </p:txBody>
      </p:sp>
      <p:sp>
        <p:nvSpPr>
          <p:cNvPr id="4" name="Slide Number Placeholder 3">
            <a:extLst>
              <a:ext uri="{FF2B5EF4-FFF2-40B4-BE49-F238E27FC236}">
                <a16:creationId xmlns:a16="http://schemas.microsoft.com/office/drawing/2014/main" id="{0763DF23-2859-B414-31A2-7D4DA40376F2}"/>
              </a:ext>
            </a:extLst>
          </p:cNvPr>
          <p:cNvSpPr>
            <a:spLocks noGrp="1"/>
          </p:cNvSpPr>
          <p:nvPr>
            <p:ph type="sldNum" sz="quarter" idx="12"/>
          </p:nvPr>
        </p:nvSpPr>
        <p:spPr/>
        <p:txBody>
          <a:bodyPr/>
          <a:lstStyle/>
          <a:p>
            <a:fld id="{DFDF98CC-160E-494C-8C3C-8CDC5FA257DE}" type="slidenum">
              <a:rPr lang="en-US" smtClean="0"/>
              <a:t>20</a:t>
            </a:fld>
            <a:endParaRPr lang="en-US"/>
          </a:p>
        </p:txBody>
      </p:sp>
    </p:spTree>
    <p:extLst>
      <p:ext uri="{BB962C8B-B14F-4D97-AF65-F5344CB8AC3E}">
        <p14:creationId xmlns:p14="http://schemas.microsoft.com/office/powerpoint/2010/main" val="2504873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9BE8-3DF3-9FE5-FAAD-10A6BF79593C}"/>
              </a:ext>
            </a:extLst>
          </p:cNvPr>
          <p:cNvSpPr>
            <a:spLocks noGrp="1"/>
          </p:cNvSpPr>
          <p:nvPr>
            <p:ph type="title"/>
          </p:nvPr>
        </p:nvSpPr>
        <p:spPr>
          <a:xfrm>
            <a:off x="495193" y="1614890"/>
            <a:ext cx="5065127" cy="1038155"/>
          </a:xfrm>
        </p:spPr>
        <p:txBody>
          <a:bodyPr/>
          <a:lstStyle/>
          <a:p>
            <a:pPr algn="l"/>
            <a:r>
              <a:rPr lang="en-US" sz="1500" b="1" dirty="0"/>
              <a:t>Example: </a:t>
            </a:r>
            <a:r>
              <a:rPr lang="en-US" sz="1500" b="0" dirty="0"/>
              <a:t>Your goal is to purchase a car that costs $5,000.  You have $4,000 saved up. You invest in the stock market and earn an average of 6% annually.</a:t>
            </a:r>
          </a:p>
          <a:p>
            <a:br>
              <a:rPr lang="en-US" dirty="0"/>
            </a:br>
            <a:endParaRPr lang="en-US" dirty="0"/>
          </a:p>
        </p:txBody>
      </p:sp>
      <p:sp>
        <p:nvSpPr>
          <p:cNvPr id="4" name="Text Placeholder 3">
            <a:extLst>
              <a:ext uri="{FF2B5EF4-FFF2-40B4-BE49-F238E27FC236}">
                <a16:creationId xmlns:a16="http://schemas.microsoft.com/office/drawing/2014/main" id="{5FFC22DA-06A3-BA8D-69FF-6DF706BA1792}"/>
              </a:ext>
            </a:extLst>
          </p:cNvPr>
          <p:cNvSpPr>
            <a:spLocks noGrp="1"/>
          </p:cNvSpPr>
          <p:nvPr>
            <p:ph type="body" sz="quarter" idx="13"/>
          </p:nvPr>
        </p:nvSpPr>
        <p:spPr>
          <a:xfrm>
            <a:off x="520803" y="2102362"/>
            <a:ext cx="5184775" cy="3892550"/>
          </a:xfrm>
        </p:spPr>
        <p:txBody>
          <a:bodyPr/>
          <a:lstStyle/>
          <a:p>
            <a:pPr marL="137160" indent="0">
              <a:buNone/>
            </a:pPr>
            <a:endParaRPr lang="en-US" dirty="0"/>
          </a:p>
          <a:p>
            <a:pPr marL="137160" indent="0">
              <a:lnSpc>
                <a:spcPct val="114999"/>
              </a:lnSpc>
              <a:buNone/>
            </a:pPr>
            <a:endParaRPr lang="en-US" dirty="0"/>
          </a:p>
        </p:txBody>
      </p:sp>
      <p:graphicFrame>
        <p:nvGraphicFramePr>
          <p:cNvPr id="6" name="Table 5">
            <a:extLst>
              <a:ext uri="{FF2B5EF4-FFF2-40B4-BE49-F238E27FC236}">
                <a16:creationId xmlns:a16="http://schemas.microsoft.com/office/drawing/2014/main" id="{AA6ED1C4-4E02-DC1C-E773-5B5908BE9782}"/>
              </a:ext>
            </a:extLst>
          </p:cNvPr>
          <p:cNvGraphicFramePr>
            <a:graphicFrameLocks noGrp="1"/>
          </p:cNvGraphicFramePr>
          <p:nvPr>
            <p:extLst>
              <p:ext uri="{D42A27DB-BD31-4B8C-83A1-F6EECF244321}">
                <p14:modId xmlns:p14="http://schemas.microsoft.com/office/powerpoint/2010/main" val="1007796451"/>
              </p:ext>
            </p:extLst>
          </p:nvPr>
        </p:nvGraphicFramePr>
        <p:xfrm>
          <a:off x="610528" y="4549197"/>
          <a:ext cx="3960000" cy="1447260"/>
        </p:xfrm>
        <a:graphic>
          <a:graphicData uri="http://schemas.openxmlformats.org/drawingml/2006/table">
            <a:tbl>
              <a:tblPr firstRow="1" bandRow="1">
                <a:tableStyleId>{5C22544A-7EE6-4342-B048-85BDC9FD1C3A}</a:tableStyleId>
              </a:tblPr>
              <a:tblGrid>
                <a:gridCol w="1867169">
                  <a:extLst>
                    <a:ext uri="{9D8B030D-6E8A-4147-A177-3AD203B41FA5}">
                      <a16:colId xmlns:a16="http://schemas.microsoft.com/office/drawing/2014/main" val="271696592"/>
                    </a:ext>
                  </a:extLst>
                </a:gridCol>
                <a:gridCol w="2092831">
                  <a:extLst>
                    <a:ext uri="{9D8B030D-6E8A-4147-A177-3AD203B41FA5}">
                      <a16:colId xmlns:a16="http://schemas.microsoft.com/office/drawing/2014/main" val="813565676"/>
                    </a:ext>
                  </a:extLst>
                </a:gridCol>
              </a:tblGrid>
              <a:tr h="182817">
                <a:tc>
                  <a:txBody>
                    <a:bodyPr/>
                    <a:lstStyle/>
                    <a:p>
                      <a:pPr rtl="0" fontAlgn="t">
                        <a:spcBef>
                          <a:spcPts val="0"/>
                        </a:spcBef>
                        <a:spcAft>
                          <a:spcPts val="0"/>
                        </a:spcAft>
                      </a:pPr>
                      <a:r>
                        <a:rPr lang="en-US" sz="1200" b="1" i="0" u="none" strike="noStrike" dirty="0">
                          <a:solidFill>
                            <a:srgbClr val="000000"/>
                          </a:solidFill>
                          <a:effectLst/>
                          <a:latin typeface="Century Gothic" panose="020B0502020202020204" pitchFamily="34" charset="0"/>
                        </a:rPr>
                        <a:t>Year #</a:t>
                      </a:r>
                      <a:endParaRPr lang="en-US" sz="1200" b="1"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tc>
                  <a:txBody>
                    <a:bodyPr/>
                    <a:lstStyle/>
                    <a:p>
                      <a:pPr rtl="0" fontAlgn="t">
                        <a:spcBef>
                          <a:spcPts val="0"/>
                        </a:spcBef>
                        <a:spcAft>
                          <a:spcPts val="0"/>
                        </a:spcAft>
                      </a:pPr>
                      <a:r>
                        <a:rPr lang="en-US" sz="1200" b="1" i="0" u="none" strike="noStrike" dirty="0">
                          <a:solidFill>
                            <a:srgbClr val="000000"/>
                          </a:solidFill>
                          <a:effectLst/>
                          <a:latin typeface="Century Gothic" panose="020B0502020202020204" pitchFamily="34" charset="0"/>
                        </a:rPr>
                        <a:t>Money</a:t>
                      </a:r>
                      <a:endParaRPr lang="en-US" sz="1200" b="1"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solidFill>
                  </a:tcPr>
                </a:tc>
                <a:extLst>
                  <a:ext uri="{0D108BD9-81ED-4DB2-BD59-A6C34878D82A}">
                    <a16:rowId xmlns:a16="http://schemas.microsoft.com/office/drawing/2014/main" val="161113388"/>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4000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227668967"/>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1</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4240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904549317"/>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2</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4480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1095812613"/>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3</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4720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761686755"/>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4960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50000"/>
                      </a:srgbClr>
                    </a:solidFill>
                  </a:tcPr>
                </a:tc>
                <a:extLst>
                  <a:ext uri="{0D108BD9-81ED-4DB2-BD59-A6C34878D82A}">
                    <a16:rowId xmlns:a16="http://schemas.microsoft.com/office/drawing/2014/main" val="4138523004"/>
                  </a:ext>
                </a:extLst>
              </a:tr>
              <a:tr h="210730">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5</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tc>
                  <a:txBody>
                    <a:bodyPr/>
                    <a:lstStyle/>
                    <a:p>
                      <a:pPr rtl="0" fontAlgn="t">
                        <a:spcBef>
                          <a:spcPts val="0"/>
                        </a:spcBef>
                        <a:spcAft>
                          <a:spcPts val="0"/>
                        </a:spcAft>
                      </a:pPr>
                      <a:r>
                        <a:rPr lang="en-US" sz="1000" b="0" i="0" u="none" strike="noStrike" dirty="0">
                          <a:solidFill>
                            <a:srgbClr val="000000"/>
                          </a:solidFill>
                          <a:effectLst/>
                          <a:latin typeface="Century Gothic" panose="020B0502020202020204" pitchFamily="34" charset="0"/>
                        </a:rPr>
                        <a:t>5200</a:t>
                      </a:r>
                      <a:endParaRPr lang="en-US" sz="1000" dirty="0">
                        <a:effectLst/>
                        <a:latin typeface="Century Gothic" panose="020B0502020202020204" pitchFamily="34" charset="0"/>
                      </a:endParaRPr>
                    </a:p>
                  </a:txBody>
                  <a:tcPr marL="60884" marR="608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ABD4A">
                        <a:alpha val="20000"/>
                      </a:srgbClr>
                    </a:solidFill>
                  </a:tcPr>
                </a:tc>
                <a:extLst>
                  <a:ext uri="{0D108BD9-81ED-4DB2-BD59-A6C34878D82A}">
                    <a16:rowId xmlns:a16="http://schemas.microsoft.com/office/drawing/2014/main" val="2733503820"/>
                  </a:ext>
                </a:extLst>
              </a:tr>
            </a:tbl>
          </a:graphicData>
        </a:graphic>
      </p:graphicFrame>
      <p:sp>
        <p:nvSpPr>
          <p:cNvPr id="7" name="TextBox 6">
            <a:extLst>
              <a:ext uri="{FF2B5EF4-FFF2-40B4-BE49-F238E27FC236}">
                <a16:creationId xmlns:a16="http://schemas.microsoft.com/office/drawing/2014/main" id="{53DC254E-6E34-0E9F-6AE8-2CD45AE7B595}"/>
              </a:ext>
            </a:extLst>
          </p:cNvPr>
          <p:cNvSpPr txBox="1"/>
          <p:nvPr/>
        </p:nvSpPr>
        <p:spPr>
          <a:xfrm>
            <a:off x="493260" y="2358464"/>
            <a:ext cx="543311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Century Gothic" panose="020B0502020202020204" pitchFamily="34" charset="0"/>
                <a:cs typeface="Arial"/>
              </a:rPr>
              <a:t>Represent with an equation: </a:t>
            </a:r>
            <a:br>
              <a:rPr lang="en-US" sz="1200" dirty="0">
                <a:latin typeface="Century Gothic" panose="020B0502020202020204" pitchFamily="34" charset="0"/>
              </a:rPr>
            </a:br>
            <a:r>
              <a:rPr lang="en-US" sz="1200" dirty="0">
                <a:latin typeface="Century Gothic" panose="020B0502020202020204" pitchFamily="34" charset="0"/>
                <a:cs typeface="Arial"/>
              </a:rPr>
              <a:t>Let “t” be the number of years it will take to reach your goal, and “FV” (Future Value) the total amount of money you have saved after “t” years. You start with $4,000, and your investment in the stock market earns 6% interest annually. </a:t>
            </a:r>
          </a:p>
          <a:p>
            <a:endParaRPr lang="en-US" sz="1200" dirty="0">
              <a:latin typeface="Century Gothic" panose="020B0502020202020204" pitchFamily="34" charset="0"/>
              <a:cs typeface="Arial"/>
            </a:endParaRPr>
          </a:p>
          <a:p>
            <a:r>
              <a:rPr lang="en-US" sz="1200" dirty="0">
                <a:latin typeface="Century Gothic" panose="020B0502020202020204" pitchFamily="34" charset="0"/>
                <a:cs typeface="Arial"/>
              </a:rPr>
              <a:t>So, the equation would be:</a:t>
            </a:r>
            <a:br>
              <a:rPr lang="en-US" sz="1200" dirty="0">
                <a:latin typeface="Century Gothic" panose="020B0502020202020204" pitchFamily="34" charset="0"/>
              </a:rPr>
            </a:br>
            <a:r>
              <a:rPr lang="en-US" sz="1200" dirty="0">
                <a:latin typeface="Century Gothic" panose="020B0502020202020204" pitchFamily="34" charset="0"/>
                <a:cs typeface="Arial"/>
              </a:rPr>
              <a:t>FV=4000+0.06∗4000∗t</a:t>
            </a:r>
            <a:br>
              <a:rPr lang="en-US" sz="1200" dirty="0">
                <a:latin typeface="Century Gothic" panose="020B0502020202020204" pitchFamily="34" charset="0"/>
              </a:rPr>
            </a:br>
            <a:r>
              <a:rPr lang="en-US" sz="1200" dirty="0">
                <a:latin typeface="Century Gothic" panose="020B0502020202020204" pitchFamily="34" charset="0"/>
                <a:cs typeface="Arial"/>
              </a:rPr>
              <a:t>FV=4000+240t</a:t>
            </a:r>
          </a:p>
          <a:p>
            <a:endParaRPr lang="en-US" sz="1200" b="1" dirty="0">
              <a:latin typeface="Century Gothic" panose="020B0502020202020204" pitchFamily="34" charset="0"/>
              <a:cs typeface="Arial"/>
            </a:endParaRPr>
          </a:p>
          <a:p>
            <a:r>
              <a:rPr lang="en-US" sz="1200" b="1" dirty="0">
                <a:latin typeface="Century Gothic" panose="020B0502020202020204" pitchFamily="34" charset="0"/>
                <a:cs typeface="Arial"/>
              </a:rPr>
              <a:t>Represent the situation with a table: </a:t>
            </a:r>
            <a:endParaRPr lang="en-US" sz="1200" b="1" dirty="0">
              <a:latin typeface="Century Gothic" panose="020B0502020202020204" pitchFamily="34" charset="0"/>
            </a:endParaRPr>
          </a:p>
          <a:p>
            <a:pPr algn="ctr"/>
            <a:endParaRPr lang="en-US" sz="1200" dirty="0">
              <a:latin typeface="Century Gothic" panose="020B0502020202020204" pitchFamily="34" charset="0"/>
            </a:endParaRPr>
          </a:p>
        </p:txBody>
      </p:sp>
      <p:pic>
        <p:nvPicPr>
          <p:cNvPr id="11" name="Picture 10" descr="A graph with a line&#10;&#10;Description automatically generated">
            <a:extLst>
              <a:ext uri="{FF2B5EF4-FFF2-40B4-BE49-F238E27FC236}">
                <a16:creationId xmlns:a16="http://schemas.microsoft.com/office/drawing/2014/main" id="{92B391AC-2A79-A656-7056-4A72D6F76960}"/>
              </a:ext>
            </a:extLst>
          </p:cNvPr>
          <p:cNvPicPr>
            <a:picLocks noChangeAspect="1"/>
          </p:cNvPicPr>
          <p:nvPr/>
        </p:nvPicPr>
        <p:blipFill>
          <a:blip r:embed="rId2"/>
          <a:stretch>
            <a:fillRect/>
          </a:stretch>
        </p:blipFill>
        <p:spPr>
          <a:xfrm>
            <a:off x="6609002" y="1235232"/>
            <a:ext cx="3915733" cy="2416228"/>
          </a:xfrm>
          <a:prstGeom prst="rect">
            <a:avLst/>
          </a:prstGeom>
          <a:ln>
            <a:noFill/>
          </a:ln>
        </p:spPr>
      </p:pic>
      <p:sp>
        <p:nvSpPr>
          <p:cNvPr id="12" name="TextBox 11">
            <a:extLst>
              <a:ext uri="{FF2B5EF4-FFF2-40B4-BE49-F238E27FC236}">
                <a16:creationId xmlns:a16="http://schemas.microsoft.com/office/drawing/2014/main" id="{C363615E-466E-00E8-32B7-06992CC54AFF}"/>
              </a:ext>
            </a:extLst>
          </p:cNvPr>
          <p:cNvSpPr txBox="1"/>
          <p:nvPr/>
        </p:nvSpPr>
        <p:spPr>
          <a:xfrm>
            <a:off x="6519747" y="3761468"/>
            <a:ext cx="480051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42875" indent="-142875">
              <a:spcBef>
                <a:spcPct val="0"/>
              </a:spcBef>
              <a:buClr>
                <a:srgbClr val="A2AAAD"/>
              </a:buClr>
              <a:buFont typeface="Arial"/>
              <a:buChar char="•"/>
            </a:pPr>
            <a:r>
              <a:rPr lang="en-US" sz="1200" dirty="0">
                <a:latin typeface="Century Gothic" panose="020B0502020202020204" pitchFamily="34" charset="0"/>
                <a:cs typeface="Arial"/>
              </a:rPr>
              <a:t>The point where the line intersects the y-axis (t=0) represents your initial savings of $4,000. The line has a slope of 240, which means you are saving an additional $240 each year.</a:t>
            </a:r>
          </a:p>
          <a:p>
            <a:pPr marL="142875" indent="-142875">
              <a:spcBef>
                <a:spcPct val="0"/>
              </a:spcBef>
              <a:buClr>
                <a:srgbClr val="A2AAAD"/>
              </a:buClr>
              <a:buFont typeface="Arial"/>
              <a:buChar char="•"/>
            </a:pPr>
            <a:r>
              <a:rPr lang="en-US" sz="1200" dirty="0">
                <a:latin typeface="Century Gothic" panose="020B0502020202020204" pitchFamily="34" charset="0"/>
                <a:cs typeface="Arial"/>
              </a:rPr>
              <a:t>To find out how many years it will take to reach your goal of $5,000, you can set FV equal to $5,000 and solve for t:</a:t>
            </a:r>
            <a:br>
              <a:rPr lang="en-US" sz="1200" dirty="0">
                <a:latin typeface="Century Gothic" panose="020B0502020202020204" pitchFamily="34" charset="0"/>
              </a:rPr>
            </a:br>
            <a:r>
              <a:rPr lang="en-US" sz="1200" dirty="0">
                <a:latin typeface="Century Gothic" panose="020B0502020202020204" pitchFamily="34" charset="0"/>
                <a:cs typeface="Arial"/>
              </a:rPr>
              <a:t>         4000+240t=5000</a:t>
            </a:r>
            <a:br>
              <a:rPr lang="en-US" sz="1200" dirty="0">
                <a:latin typeface="Century Gothic" panose="020B0502020202020204" pitchFamily="34" charset="0"/>
              </a:rPr>
            </a:br>
            <a:r>
              <a:rPr lang="en-US" sz="1200" dirty="0">
                <a:latin typeface="Century Gothic" panose="020B0502020202020204" pitchFamily="34" charset="0"/>
                <a:cs typeface="Arial"/>
              </a:rPr>
              <a:t>                  240t=1000</a:t>
            </a:r>
            <a:br>
              <a:rPr lang="en-US" sz="1200" dirty="0">
                <a:latin typeface="Century Gothic" panose="020B0502020202020204" pitchFamily="34" charset="0"/>
              </a:rPr>
            </a:br>
            <a:r>
              <a:rPr lang="en-US" sz="1200" dirty="0">
                <a:latin typeface="Century Gothic" panose="020B0502020202020204" pitchFamily="34" charset="0"/>
                <a:cs typeface="Arial"/>
              </a:rPr>
              <a:t>                       t=1000/240</a:t>
            </a:r>
          </a:p>
          <a:p>
            <a:pPr>
              <a:spcBef>
                <a:spcPct val="0"/>
              </a:spcBef>
              <a:buClr>
                <a:srgbClr val="A2AAAD"/>
              </a:buClr>
            </a:pPr>
            <a:r>
              <a:rPr lang="en-US" sz="1200" dirty="0">
                <a:latin typeface="Century Gothic" panose="020B0502020202020204" pitchFamily="34" charset="0"/>
                <a:cs typeface="Arial"/>
              </a:rPr>
              <a:t>                            t≈4.17</a:t>
            </a:r>
            <a:br>
              <a:rPr lang="en-US" sz="1200" dirty="0">
                <a:latin typeface="Century Gothic" panose="020B0502020202020204" pitchFamily="34" charset="0"/>
              </a:rPr>
            </a:br>
            <a:r>
              <a:rPr lang="en-US" sz="1200" dirty="0">
                <a:latin typeface="Century Gothic" panose="020B0502020202020204" pitchFamily="34" charset="0"/>
                <a:cs typeface="Arial"/>
              </a:rPr>
              <a:t>So it will take approximately 4.17 years to reach your goal.</a:t>
            </a:r>
          </a:p>
        </p:txBody>
      </p:sp>
      <p:cxnSp>
        <p:nvCxnSpPr>
          <p:cNvPr id="5" name="Straight Connector 4">
            <a:extLst>
              <a:ext uri="{FF2B5EF4-FFF2-40B4-BE49-F238E27FC236}">
                <a16:creationId xmlns:a16="http://schemas.microsoft.com/office/drawing/2014/main" id="{7B028D44-6C04-3CCC-3600-D0C5C8885C2B}"/>
              </a:ext>
            </a:extLst>
          </p:cNvPr>
          <p:cNvCxnSpPr>
            <a:cxnSpLocks/>
          </p:cNvCxnSpPr>
          <p:nvPr/>
        </p:nvCxnSpPr>
        <p:spPr>
          <a:xfrm>
            <a:off x="6242949" y="1157540"/>
            <a:ext cx="0" cy="4837372"/>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230D9F3-ACCB-9779-0056-561AE6C3A95C}"/>
              </a:ext>
            </a:extLst>
          </p:cNvPr>
          <p:cNvSpPr>
            <a:spLocks noGrp="1"/>
          </p:cNvSpPr>
          <p:nvPr>
            <p:ph type="sldNum" sz="quarter" idx="12"/>
          </p:nvPr>
        </p:nvSpPr>
        <p:spPr/>
        <p:txBody>
          <a:bodyPr/>
          <a:lstStyle/>
          <a:p>
            <a:fld id="{DFDF98CC-160E-494C-8C3C-8CDC5FA257DE}" type="slidenum">
              <a:rPr lang="en-US" smtClean="0"/>
              <a:t>21</a:t>
            </a:fld>
            <a:endParaRPr lang="en-US"/>
          </a:p>
        </p:txBody>
      </p:sp>
      <p:sp>
        <p:nvSpPr>
          <p:cNvPr id="9" name="Text Placeholder 2">
            <a:extLst>
              <a:ext uri="{FF2B5EF4-FFF2-40B4-BE49-F238E27FC236}">
                <a16:creationId xmlns:a16="http://schemas.microsoft.com/office/drawing/2014/main" id="{64D69BDF-F056-384D-51B8-67AD6B8C8BB5}"/>
              </a:ext>
            </a:extLst>
          </p:cNvPr>
          <p:cNvSpPr txBox="1">
            <a:spLocks/>
          </p:cNvSpPr>
          <p:nvPr/>
        </p:nvSpPr>
        <p:spPr>
          <a:xfrm>
            <a:off x="475449" y="1157540"/>
            <a:ext cx="5230129" cy="765424"/>
          </a:xfrm>
          <a:prstGeom prst="rect">
            <a:avLst/>
          </a:prstGeom>
        </p:spPr>
        <p:txBody>
          <a:bodyPr vert="horz" lIns="91440" tIns="45720" rIns="91440" bIns="45720" rtlCol="0" anchor="t">
            <a:noAutofit/>
          </a:bodyPr>
          <a:lstStyle>
            <a:lvl1pPr marL="0" indent="0" algn="l" defTabSz="914400" rtl="0" eaLnBrk="1" latinLnBrk="0" hangingPunct="1">
              <a:lnSpc>
                <a:spcPct val="110000"/>
              </a:lnSpc>
              <a:spcBef>
                <a:spcPts val="1000"/>
              </a:spcBef>
              <a:buFont typeface="Arial" panose="020B0604020202020204" pitchFamily="34" charset="0"/>
              <a:buNone/>
              <a:defRPr sz="2200" b="0" i="1"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buClr>
                <a:srgbClr val="A2AAAD"/>
              </a:buClr>
            </a:pPr>
            <a:r>
              <a:rPr lang="en-US" sz="1200" b="1" i="0" dirty="0">
                <a:latin typeface="Century Gothic" panose="020B0502020202020204" pitchFamily="34" charset="0"/>
                <a:ea typeface="+mn-lt"/>
                <a:cs typeface="+mn-lt"/>
              </a:rPr>
              <a:t>Note</a:t>
            </a:r>
            <a:r>
              <a:rPr lang="en-US" sz="1200" i="0" dirty="0">
                <a:latin typeface="Century Gothic" panose="020B0502020202020204" pitchFamily="34" charset="0"/>
                <a:ea typeface="+mn-lt"/>
                <a:cs typeface="+mn-lt"/>
              </a:rPr>
              <a:t>: We will set aside compound interest and concentrate solely on examining simple interest. </a:t>
            </a:r>
            <a:endParaRPr lang="en-US" sz="1200" i="0" dirty="0">
              <a:latin typeface="Century Gothic" panose="020B0502020202020204" pitchFamily="34" charset="0"/>
            </a:endParaRPr>
          </a:p>
        </p:txBody>
      </p:sp>
    </p:spTree>
    <p:extLst>
      <p:ext uri="{BB962C8B-B14F-4D97-AF65-F5344CB8AC3E}">
        <p14:creationId xmlns:p14="http://schemas.microsoft.com/office/powerpoint/2010/main" val="3662417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dirty="0"/>
              <a:t>Emergency funds</a:t>
            </a:r>
          </a:p>
        </p:txBody>
      </p:sp>
      <p:sp>
        <p:nvSpPr>
          <p:cNvPr id="241" name="Google Shape;241;p23"/>
          <p:cNvSpPr txBox="1">
            <a:spLocks noGrp="1"/>
          </p:cNvSpPr>
          <p:nvPr>
            <p:ph type="subTitle" idx="1"/>
          </p:nvPr>
        </p:nvSpPr>
        <p:spPr>
          <a:prstGeom prst="rect">
            <a:avLst/>
          </a:prstGeom>
        </p:spPr>
        <p:txBody>
          <a:bodyPr spcFirstLastPara="1" vert="horz" lIns="91440" tIns="45720" rIns="91440" bIns="45720" rtlCol="0" anchorCtr="0">
            <a:normAutofit/>
          </a:bodyPr>
          <a:lstStyle/>
          <a:p>
            <a:pPr marL="0" indent="0">
              <a:lnSpc>
                <a:spcPct val="110000"/>
              </a:lnSpc>
              <a:spcBef>
                <a:spcPts val="0"/>
              </a:spcBef>
              <a:buSzPct val="100000"/>
              <a:buNone/>
            </a:pPr>
            <a:r>
              <a:rPr lang="en-US" dirty="0"/>
              <a:t>If the pandemic has taught us anything, it is to be wise with our money, because you never know when life will change.</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Global pandemic – job loss.</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Car breaks down.</a:t>
            </a:r>
          </a:p>
          <a:p>
            <a:pPr marL="311150" lvl="1" indent="-301625" algn="l">
              <a:spcBef>
                <a:spcPts val="560"/>
              </a:spcBef>
              <a:buClr>
                <a:srgbClr val="A2AAAD"/>
              </a:buClr>
              <a:buSzPct val="100000"/>
              <a:buFont typeface="Arial" panose="020B0604020202020204" pitchFamily="34" charset="0"/>
              <a:buChar char="•"/>
            </a:pPr>
            <a:r>
              <a:rPr lang="en-US" sz="2500" dirty="0">
                <a:latin typeface="Century Gothic" panose="020B0502020202020204" pitchFamily="34" charset="0"/>
              </a:rPr>
              <a:t>Pet gets sick.</a:t>
            </a:r>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3</a:t>
            </a:fld>
            <a:endParaRPr lang="en-US" dirty="0"/>
          </a:p>
        </p:txBody>
      </p:sp>
    </p:spTree>
    <p:extLst>
      <p:ext uri="{BB962C8B-B14F-4D97-AF65-F5344CB8AC3E}">
        <p14:creationId xmlns:p14="http://schemas.microsoft.com/office/powerpoint/2010/main" val="159313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t>Saving  vs. investing</a:t>
            </a:r>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1900989"/>
            <a:ext cx="4958430" cy="3976019"/>
          </a:xfrm>
          <a:prstGeom prst="rect">
            <a:avLst/>
          </a:prstGeom>
        </p:spPr>
        <p:txBody>
          <a:bodyPr>
            <a:normAutofit/>
          </a:bodyPr>
          <a:lstStyle/>
          <a:p>
            <a:r>
              <a:rPr lang="en-US" sz="2500" b="1" i="0" dirty="0">
                <a:solidFill>
                  <a:srgbClr val="333F48"/>
                </a:solidFill>
                <a:latin typeface="Century Gothic" panose="020B0502020202020204" pitchFamily="34" charset="0"/>
                <a:ea typeface="+mn-lt"/>
                <a:cs typeface="+mn-lt"/>
              </a:rPr>
              <a:t>Saving</a:t>
            </a: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Definition: Putting money aside for when you need it in the future. Depositing money in </a:t>
            </a:r>
            <a:br>
              <a:rPr lang="en-US" sz="1600" dirty="0">
                <a:solidFill>
                  <a:srgbClr val="374151"/>
                </a:solidFill>
                <a:latin typeface="Century Gothic" panose="020B0502020202020204" pitchFamily="34" charset="0"/>
                <a:ea typeface="+mn-lt"/>
                <a:cs typeface="+mn-lt"/>
              </a:rPr>
            </a:br>
            <a:r>
              <a:rPr lang="en-US" sz="1600" dirty="0">
                <a:solidFill>
                  <a:srgbClr val="374151"/>
                </a:solidFill>
                <a:latin typeface="Century Gothic" panose="020B0502020202020204" pitchFamily="34" charset="0"/>
                <a:ea typeface="+mn-lt"/>
                <a:cs typeface="+mn-lt"/>
              </a:rPr>
              <a:t>your bank account or piggy bank and leaving it untouched for a period of time </a:t>
            </a:r>
            <a:br>
              <a:rPr lang="en-US" sz="1600" dirty="0">
                <a:solidFill>
                  <a:srgbClr val="374151"/>
                </a:solidFill>
                <a:latin typeface="Century Gothic" panose="020B0502020202020204" pitchFamily="34" charset="0"/>
                <a:ea typeface="+mn-lt"/>
                <a:cs typeface="+mn-lt"/>
              </a:rPr>
            </a:br>
            <a:r>
              <a:rPr lang="en-US" sz="1600" dirty="0">
                <a:solidFill>
                  <a:srgbClr val="374151"/>
                </a:solidFill>
                <a:latin typeface="Century Gothic" panose="020B0502020202020204" pitchFamily="34" charset="0"/>
                <a:ea typeface="+mn-lt"/>
                <a:cs typeface="+mn-lt"/>
              </a:rPr>
              <a:t>is considered saving. </a:t>
            </a:r>
            <a:endParaRPr lang="en-US" sz="1600" dirty="0">
              <a:solidFill>
                <a:srgbClr val="374151"/>
              </a:solidFill>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Purpose: Typically used for short-term goals, emergencies or planned expenses.</a:t>
            </a:r>
            <a:endParaRPr lang="en-US" sz="1600" dirty="0">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Benefits: Low risk, liquidity and security.</a:t>
            </a:r>
            <a:endParaRPr lang="en-US" sz="1600" dirty="0">
              <a:latin typeface="Century Gothic" panose="020B0502020202020204" pitchFamily="34" charset="0"/>
            </a:endParaRPr>
          </a:p>
          <a:p>
            <a:pPr marL="227013" indent="-227013">
              <a:buClr>
                <a:srgbClr val="A2AAAD"/>
              </a:buClr>
              <a:buFont typeface="Arial"/>
              <a:buChar char="•"/>
            </a:pPr>
            <a:r>
              <a:rPr lang="en-US" sz="1600" dirty="0">
                <a:solidFill>
                  <a:srgbClr val="374151"/>
                </a:solidFill>
                <a:latin typeface="Century Gothic" panose="020B0502020202020204" pitchFamily="34" charset="0"/>
                <a:ea typeface="+mn-lt"/>
                <a:cs typeface="+mn-lt"/>
              </a:rPr>
              <a:t>Examples: Savings account, piggy bank or cash at home.</a:t>
            </a:r>
            <a:endParaRPr lang="en-US" sz="16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F26A8149-A896-BC69-EFDF-2C9186646EE8}"/>
              </a:ext>
            </a:extLst>
          </p:cNvPr>
          <p:cNvSpPr>
            <a:spLocks noGrp="1"/>
          </p:cNvSpPr>
          <p:nvPr>
            <p:ph sz="quarter" idx="4294967295"/>
          </p:nvPr>
        </p:nvSpPr>
        <p:spPr>
          <a:xfrm>
            <a:off x="6857999" y="1900990"/>
            <a:ext cx="4818063" cy="3976018"/>
          </a:xfrm>
          <a:prstGeom prst="rect">
            <a:avLst/>
          </a:prstGeom>
        </p:spPr>
        <p:txBody>
          <a:bodyPr vert="horz" lIns="91440" tIns="45720" rIns="91440" bIns="45720" rtlCol="0" anchor="t">
            <a:normAutofit/>
          </a:bodyPr>
          <a:lstStyle/>
          <a:p>
            <a:r>
              <a:rPr lang="en-US" sz="2500" b="1" dirty="0">
                <a:solidFill>
                  <a:srgbClr val="333F48"/>
                </a:solidFill>
                <a:latin typeface="Century Gothic" panose="020B0502020202020204" pitchFamily="34" charset="0"/>
              </a:rPr>
              <a:t>Investing</a:t>
            </a:r>
            <a:endParaRPr lang="en-US" sz="2500" b="1" dirty="0">
              <a:solidFill>
                <a:srgbClr val="333F48"/>
              </a:solidFill>
              <a:latin typeface="Century Gothic" panose="020B0502020202020204" pitchFamily="34" charset="0"/>
              <a:ea typeface="+mn-lt"/>
              <a:cs typeface="+mn-lt"/>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Definition: Putting your money to work so that it can grow, with the goal that it can became more in the future than what you put away. Investing is generally associated with buying assets such as stocks or bonds. </a:t>
            </a:r>
            <a:endParaRPr lang="en-US" sz="1500" dirty="0">
              <a:solidFill>
                <a:srgbClr val="000000"/>
              </a:solidFill>
              <a:latin typeface="Century Gothic" panose="020B0502020202020204" pitchFamily="34" charset="0"/>
              <a:ea typeface="+mn-lt"/>
              <a:cs typeface="+mn-lt"/>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Purpose: Typically used for long-term financial goals, such as retirement or wealth-building.</a:t>
            </a:r>
            <a:endParaRPr lang="en-US" sz="1500" dirty="0">
              <a:latin typeface="Century Gothic" panose="020B0502020202020204" pitchFamily="34" charset="0"/>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Benefits: Potential for higher returns, wealth accumulation and financial growth.</a:t>
            </a:r>
            <a:endParaRPr lang="en-US" sz="1500" dirty="0">
              <a:latin typeface="Century Gothic" panose="020B0502020202020204" pitchFamily="34" charset="0"/>
            </a:endParaRPr>
          </a:p>
          <a:p>
            <a:pPr marL="227013" indent="-227013">
              <a:buClr>
                <a:srgbClr val="A2AAAD"/>
              </a:buClr>
              <a:buFont typeface="Arial" panose="020B0604020202020204" pitchFamily="34" charset="0"/>
              <a:buChar char="•"/>
            </a:pPr>
            <a:r>
              <a:rPr lang="en-US" sz="1500" dirty="0">
                <a:solidFill>
                  <a:srgbClr val="374151"/>
                </a:solidFill>
                <a:latin typeface="Century Gothic" panose="020B0502020202020204" pitchFamily="34" charset="0"/>
                <a:ea typeface="+mn-lt"/>
                <a:cs typeface="+mn-lt"/>
              </a:rPr>
              <a:t>Examples: Stocks, bonds, real estate and mutual funds.</a:t>
            </a:r>
          </a:p>
          <a:p>
            <a:pPr marL="457200" indent="-457200">
              <a:buChar char="•"/>
            </a:pPr>
            <a:endParaRPr lang="en-US" sz="3200" dirty="0">
              <a:solidFill>
                <a:schemeClr val="hlink"/>
              </a:solidFill>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6096000" y="1997243"/>
            <a:ext cx="0" cy="389179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4</a:t>
            </a:fld>
            <a:endParaRPr lang="en-US"/>
          </a:p>
        </p:txBody>
      </p:sp>
    </p:spTree>
    <p:extLst>
      <p:ext uri="{BB962C8B-B14F-4D97-AF65-F5344CB8AC3E}">
        <p14:creationId xmlns:p14="http://schemas.microsoft.com/office/powerpoint/2010/main" val="127476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Risk, return and liquidity</a:t>
            </a:r>
            <a:endParaRPr dirty="0"/>
          </a:p>
        </p:txBody>
      </p:sp>
      <p:sp>
        <p:nvSpPr>
          <p:cNvPr id="257" name="Google Shape;257;p25"/>
          <p:cNvSpPr txBox="1">
            <a:spLocks noGrp="1"/>
          </p:cNvSpPr>
          <p:nvPr>
            <p:ph type="subTitle" idx="1"/>
          </p:nvPr>
        </p:nvSpPr>
        <p:spPr>
          <a:prstGeom prst="rect">
            <a:avLst/>
          </a:prstGeom>
          <a:noFill/>
          <a:ln>
            <a:noFill/>
          </a:ln>
        </p:spPr>
        <p:txBody>
          <a:bodyPr spcFirstLastPara="1" wrap="square" lIns="90000" tIns="45700" rIns="90000" bIns="45700" anchor="t" anchorCtr="0">
            <a:noAutofit/>
          </a:bodyPr>
          <a:lstStyle/>
          <a:p>
            <a:pPr marL="0" indent="0">
              <a:lnSpc>
                <a:spcPct val="100000"/>
              </a:lnSpc>
              <a:spcBef>
                <a:spcPts val="0"/>
              </a:spcBef>
              <a:spcAft>
                <a:spcPts val="600"/>
              </a:spcAft>
              <a:buClr>
                <a:schemeClr val="hlink"/>
              </a:buClr>
              <a:buSzPts val="2560"/>
              <a:buNone/>
            </a:pPr>
            <a:r>
              <a:rPr lang="en-US" b="1" dirty="0">
                <a:solidFill>
                  <a:srgbClr val="333F48"/>
                </a:solidFill>
              </a:rPr>
              <a:t>Investment risk</a:t>
            </a:r>
          </a:p>
          <a:p>
            <a:pPr marL="0" indent="0">
              <a:lnSpc>
                <a:spcPct val="100000"/>
              </a:lnSpc>
              <a:spcBef>
                <a:spcPts val="0"/>
              </a:spcBef>
              <a:buClr>
                <a:schemeClr val="hlink"/>
              </a:buClr>
              <a:buSzPts val="2560"/>
              <a:buNone/>
            </a:pPr>
            <a:r>
              <a:rPr lang="en-US" sz="1600" dirty="0">
                <a:latin typeface="Century Gothic" panose="020B0502020202020204" pitchFamily="34" charset="0"/>
              </a:rPr>
              <a:t>The uncertainty related to investing. When investing, actual outcomes may differ from expected outcomes, and you may even lose some, or all, of your investment.</a:t>
            </a:r>
            <a:endParaRPr lang="en-US" b="1" dirty="0">
              <a:solidFill>
                <a:srgbClr val="333F48"/>
              </a:solidFill>
            </a:endParaRPr>
          </a:p>
          <a:p>
            <a:pPr marL="0" indent="0">
              <a:lnSpc>
                <a:spcPct val="200000"/>
              </a:lnSpc>
              <a:spcBef>
                <a:spcPts val="640"/>
              </a:spcBef>
              <a:buClr>
                <a:schemeClr val="hlink"/>
              </a:buClr>
              <a:buSzPts val="2560"/>
              <a:buNone/>
            </a:pPr>
            <a:r>
              <a:rPr lang="en-US" b="1" dirty="0">
                <a:solidFill>
                  <a:srgbClr val="333F48"/>
                </a:solidFill>
              </a:rPr>
              <a:t>Investment return</a:t>
            </a:r>
          </a:p>
          <a:p>
            <a:pPr marL="0" indent="0">
              <a:spcBef>
                <a:spcPts val="40"/>
              </a:spcBef>
              <a:buClr>
                <a:schemeClr val="hlink"/>
              </a:buClr>
              <a:buSzPts val="2560"/>
              <a:buNone/>
            </a:pPr>
            <a:r>
              <a:rPr lang="en-US" sz="1600" dirty="0">
                <a:latin typeface="Century Gothic" panose="020B0502020202020204" pitchFamily="34" charset="0"/>
              </a:rPr>
              <a:t>How much a security, or collection of securities (generally referred to as a portfolio) increases or decreases in value over time These returns are often expressed as a percentage change.</a:t>
            </a:r>
            <a:endParaRPr lang="en-US" b="1" dirty="0">
              <a:solidFill>
                <a:srgbClr val="333F48"/>
              </a:solidFill>
            </a:endParaRPr>
          </a:p>
          <a:p>
            <a:pPr marL="0" indent="0">
              <a:lnSpc>
                <a:spcPct val="200000"/>
              </a:lnSpc>
              <a:spcBef>
                <a:spcPts val="640"/>
              </a:spcBef>
              <a:buClr>
                <a:schemeClr val="hlink"/>
              </a:buClr>
              <a:buSzPts val="2560"/>
              <a:buNone/>
            </a:pPr>
            <a:r>
              <a:rPr lang="en-US" b="1" dirty="0">
                <a:solidFill>
                  <a:srgbClr val="333F48"/>
                </a:solidFill>
              </a:rPr>
              <a:t>Liquidity</a:t>
            </a:r>
          </a:p>
          <a:p>
            <a:pPr marL="0" indent="0">
              <a:lnSpc>
                <a:spcPct val="150000"/>
              </a:lnSpc>
              <a:spcBef>
                <a:spcPts val="0"/>
              </a:spcBef>
              <a:buClr>
                <a:schemeClr val="hlink"/>
              </a:buClr>
              <a:buSzPts val="2560"/>
              <a:buNone/>
            </a:pPr>
            <a:r>
              <a:rPr lang="en-US" sz="1600" dirty="0">
                <a:latin typeface="Century Gothic" panose="020B0502020202020204" pitchFamily="34" charset="0"/>
              </a:rPr>
              <a:t>The ability of an investment to be converted into cash quickly without loss of value.</a:t>
            </a:r>
            <a:r>
              <a:rPr lang="en-US" sz="1600" dirty="0"/>
              <a:t> </a:t>
            </a:r>
            <a:r>
              <a:rPr lang="en-US" sz="1600" dirty="0">
                <a:latin typeface="Century Gothic" panose="020B0502020202020204" pitchFamily="34" charset="0"/>
              </a:rPr>
              <a:t>E.g. stock vs. a house </a:t>
            </a:r>
            <a:endParaRPr sz="1600" dirty="0">
              <a:latin typeface="Century Gothic" panose="020B0502020202020204" pitchFamily="34" charset="0"/>
            </a:endParaRPr>
          </a:p>
        </p:txBody>
      </p:sp>
      <p:sp>
        <p:nvSpPr>
          <p:cNvPr id="2" name="Slide Number Placeholder 1">
            <a:extLst>
              <a:ext uri="{FF2B5EF4-FFF2-40B4-BE49-F238E27FC236}">
                <a16:creationId xmlns:a16="http://schemas.microsoft.com/office/drawing/2014/main" id="{BC765D79-FDB5-278A-F258-1B8C70CD11C0}"/>
              </a:ext>
            </a:extLst>
          </p:cNvPr>
          <p:cNvSpPr>
            <a:spLocks noGrp="1"/>
          </p:cNvSpPr>
          <p:nvPr>
            <p:ph type="sldNum" sz="quarter" idx="12"/>
          </p:nvPr>
        </p:nvSpPr>
        <p:spPr/>
        <p:txBody>
          <a:bodyPr/>
          <a:lstStyle/>
          <a:p>
            <a:fld id="{DFDF98CC-160E-494C-8C3C-8CDC5FA257DE}" type="slidenum">
              <a:rPr lang="en-US" smtClean="0"/>
              <a:t>5</a:t>
            </a:fld>
            <a:endParaRPr lang="en-US" dirty="0"/>
          </a:p>
        </p:txBody>
      </p:sp>
    </p:spTree>
    <p:extLst>
      <p:ext uri="{BB962C8B-B14F-4D97-AF65-F5344CB8AC3E}">
        <p14:creationId xmlns:p14="http://schemas.microsoft.com/office/powerpoint/2010/main" val="2562357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a:extLst>
            <a:ext uri="{FF2B5EF4-FFF2-40B4-BE49-F238E27FC236}">
              <a16:creationId xmlns:a16="http://schemas.microsoft.com/office/drawing/2014/main" id="{08EEA3EF-1EA8-5634-FF37-DA9D1A96E4D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9A156B5-B3AA-9CAB-3814-01DB9E69682D}"/>
              </a:ext>
            </a:extLst>
          </p:cNvPr>
          <p:cNvSpPr>
            <a:spLocks noGrp="1"/>
          </p:cNvSpPr>
          <p:nvPr>
            <p:ph type="title"/>
          </p:nvPr>
        </p:nvSpPr>
        <p:spPr/>
        <p:txBody>
          <a:bodyPr/>
          <a:lstStyle/>
          <a:p>
            <a:r>
              <a:rPr lang="en-US" sz="3200" dirty="0"/>
              <a:t>Risk, return and liquidity</a:t>
            </a:r>
            <a:endParaRPr lang="en-US" dirty="0"/>
          </a:p>
        </p:txBody>
      </p:sp>
      <p:sp>
        <p:nvSpPr>
          <p:cNvPr id="2" name="Text Placeholder 1">
            <a:extLst>
              <a:ext uri="{FF2B5EF4-FFF2-40B4-BE49-F238E27FC236}">
                <a16:creationId xmlns:a16="http://schemas.microsoft.com/office/drawing/2014/main" id="{FF7341D2-D5B1-4194-C54D-BAB088D6C4FF}"/>
              </a:ext>
            </a:extLst>
          </p:cNvPr>
          <p:cNvSpPr>
            <a:spLocks noGrp="1"/>
          </p:cNvSpPr>
          <p:nvPr>
            <p:ph type="body" idx="4294967295"/>
          </p:nvPr>
        </p:nvSpPr>
        <p:spPr>
          <a:xfrm>
            <a:off x="515937" y="2057405"/>
            <a:ext cx="5078739" cy="3976019"/>
          </a:xfrm>
          <a:prstGeom prst="rect">
            <a:avLst/>
          </a:prstGeom>
        </p:spPr>
        <p:txBody>
          <a:bodyPr>
            <a:normAutofit/>
          </a:bodyPr>
          <a:lstStyle/>
          <a:p>
            <a:r>
              <a:rPr lang="en-US" sz="2500" b="1" i="0" dirty="0">
                <a:solidFill>
                  <a:srgbClr val="333F48"/>
                </a:solidFill>
                <a:latin typeface="Century Gothic" panose="020B0502020202020204" pitchFamily="34" charset="0"/>
                <a:ea typeface="+mn-lt"/>
                <a:cs typeface="+mn-lt"/>
              </a:rPr>
              <a:t>Savings</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Low risk</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Low return</a:t>
            </a:r>
          </a:p>
          <a:p>
            <a:pPr marL="285750" indent="-285750">
              <a:buClr>
                <a:srgbClr val="A2AAAD"/>
              </a:buClr>
              <a:buFont typeface="Arial"/>
              <a:buChar char="•"/>
            </a:pPr>
            <a:r>
              <a:rPr lang="en-US" sz="2500" dirty="0">
                <a:solidFill>
                  <a:srgbClr val="374151"/>
                </a:solidFill>
                <a:latin typeface="Century Gothic" panose="020B0502020202020204" pitchFamily="34" charset="0"/>
                <a:ea typeface="+mn-lt"/>
                <a:cs typeface="+mn-lt"/>
              </a:rPr>
              <a:t>High liquidity</a:t>
            </a:r>
            <a:endParaRPr lang="en-US" sz="2500" dirty="0">
              <a:latin typeface="Century Gothic" panose="020B0502020202020204" pitchFamily="34" charset="0"/>
            </a:endParaRPr>
          </a:p>
        </p:txBody>
      </p:sp>
      <p:sp>
        <p:nvSpPr>
          <p:cNvPr id="5" name="Content Placeholder 4">
            <a:extLst>
              <a:ext uri="{FF2B5EF4-FFF2-40B4-BE49-F238E27FC236}">
                <a16:creationId xmlns:a16="http://schemas.microsoft.com/office/drawing/2014/main" id="{98364C02-F6ED-1D8B-EC66-BD6E84BB2F63}"/>
              </a:ext>
            </a:extLst>
          </p:cNvPr>
          <p:cNvSpPr>
            <a:spLocks noGrp="1"/>
          </p:cNvSpPr>
          <p:nvPr>
            <p:ph sz="quarter" idx="4294967295"/>
          </p:nvPr>
        </p:nvSpPr>
        <p:spPr>
          <a:xfrm>
            <a:off x="6649456" y="2057406"/>
            <a:ext cx="4818063" cy="3976018"/>
          </a:xfrm>
          <a:prstGeom prst="rect">
            <a:avLst/>
          </a:prstGeom>
        </p:spPr>
        <p:txBody>
          <a:bodyPr vert="horz" lIns="91440" tIns="45720" rIns="91440" bIns="45720" rtlCol="0" anchor="t">
            <a:normAutofit/>
          </a:bodyPr>
          <a:lstStyle/>
          <a:p>
            <a:r>
              <a:rPr lang="en-US" sz="2500" b="1" dirty="0">
                <a:solidFill>
                  <a:srgbClr val="333F48"/>
                </a:solidFill>
                <a:latin typeface="Century Gothic" panose="020B0502020202020204" pitchFamily="34" charset="0"/>
              </a:rPr>
              <a:t>Investments</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High risk</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High return</a:t>
            </a:r>
          </a:p>
          <a:p>
            <a:pPr marL="285750" indent="-285750">
              <a:buClr>
                <a:srgbClr val="A2AAAD"/>
              </a:buClr>
              <a:buFont typeface="Arial" panose="020B0604020202020204" pitchFamily="34" charset="0"/>
              <a:buChar char="•"/>
            </a:pPr>
            <a:r>
              <a:rPr lang="en-US" sz="2500" dirty="0">
                <a:solidFill>
                  <a:srgbClr val="374151"/>
                </a:solidFill>
                <a:latin typeface="Century Gothic" panose="020B0502020202020204" pitchFamily="34" charset="0"/>
                <a:ea typeface="+mn-lt"/>
                <a:cs typeface="+mn-lt"/>
              </a:rPr>
              <a:t>Low liquidity</a:t>
            </a:r>
            <a:endParaRPr lang="en-US" sz="2500" dirty="0">
              <a:solidFill>
                <a:schemeClr val="hlink"/>
              </a:solidFill>
            </a:endParaRPr>
          </a:p>
        </p:txBody>
      </p:sp>
      <p:cxnSp>
        <p:nvCxnSpPr>
          <p:cNvPr id="9" name="Straight Connector 8">
            <a:extLst>
              <a:ext uri="{FF2B5EF4-FFF2-40B4-BE49-F238E27FC236}">
                <a16:creationId xmlns:a16="http://schemas.microsoft.com/office/drawing/2014/main" id="{DF7AB799-76C1-AC3C-52AA-388CEFCEF299}"/>
              </a:ext>
            </a:extLst>
          </p:cNvPr>
          <p:cNvCxnSpPr>
            <a:cxnSpLocks/>
          </p:cNvCxnSpPr>
          <p:nvPr/>
        </p:nvCxnSpPr>
        <p:spPr>
          <a:xfrm>
            <a:off x="6079961" y="2129595"/>
            <a:ext cx="16039" cy="217770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45C7746B-DB27-1E18-3382-A28577F14081}"/>
              </a:ext>
            </a:extLst>
          </p:cNvPr>
          <p:cNvSpPr/>
          <p:nvPr/>
        </p:nvSpPr>
        <p:spPr>
          <a:xfrm>
            <a:off x="3293646" y="2222631"/>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13153DF-8112-EF89-DEC1-43E436E5DD7C}"/>
              </a:ext>
            </a:extLst>
          </p:cNvPr>
          <p:cNvSpPr/>
          <p:nvPr/>
        </p:nvSpPr>
        <p:spPr>
          <a:xfrm>
            <a:off x="9414718" y="2222631"/>
            <a:ext cx="1876926" cy="1876926"/>
          </a:xfrm>
          <a:prstGeom prst="ellipse">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A3D820A-4373-DAC3-A5A3-B5830148A8B5}"/>
              </a:ext>
            </a:extLst>
          </p:cNvPr>
          <p:cNvPicPr>
            <a:picLocks noChangeAspect="1"/>
          </p:cNvPicPr>
          <p:nvPr/>
        </p:nvPicPr>
        <p:blipFill>
          <a:blip r:embed="rId3"/>
          <a:stretch>
            <a:fillRect/>
          </a:stretch>
        </p:blipFill>
        <p:spPr>
          <a:xfrm>
            <a:off x="3641373" y="2551097"/>
            <a:ext cx="1195930" cy="1195930"/>
          </a:xfrm>
          <a:prstGeom prst="rect">
            <a:avLst/>
          </a:prstGeom>
        </p:spPr>
      </p:pic>
      <p:pic>
        <p:nvPicPr>
          <p:cNvPr id="11" name="Picture 10">
            <a:extLst>
              <a:ext uri="{FF2B5EF4-FFF2-40B4-BE49-F238E27FC236}">
                <a16:creationId xmlns:a16="http://schemas.microsoft.com/office/drawing/2014/main" id="{DD5C460B-5CFD-D81F-2CD8-6E26A4B280AD}"/>
              </a:ext>
            </a:extLst>
          </p:cNvPr>
          <p:cNvPicPr>
            <a:picLocks noChangeAspect="1"/>
          </p:cNvPicPr>
          <p:nvPr/>
        </p:nvPicPr>
        <p:blipFill>
          <a:blip r:embed="rId4"/>
          <a:stretch>
            <a:fillRect/>
          </a:stretch>
        </p:blipFill>
        <p:spPr>
          <a:xfrm>
            <a:off x="9733547" y="2483316"/>
            <a:ext cx="1299808" cy="1299808"/>
          </a:xfrm>
          <a:prstGeom prst="rect">
            <a:avLst/>
          </a:prstGeom>
        </p:spPr>
      </p:pic>
      <p:sp>
        <p:nvSpPr>
          <p:cNvPr id="6" name="Slide Number Placeholder 5">
            <a:extLst>
              <a:ext uri="{FF2B5EF4-FFF2-40B4-BE49-F238E27FC236}">
                <a16:creationId xmlns:a16="http://schemas.microsoft.com/office/drawing/2014/main" id="{1D003329-0CFB-7526-D8A7-6DB170F4FE71}"/>
              </a:ext>
            </a:extLst>
          </p:cNvPr>
          <p:cNvSpPr>
            <a:spLocks noGrp="1"/>
          </p:cNvSpPr>
          <p:nvPr>
            <p:ph type="sldNum" sz="quarter" idx="12"/>
          </p:nvPr>
        </p:nvSpPr>
        <p:spPr/>
        <p:txBody>
          <a:bodyPr/>
          <a:lstStyle/>
          <a:p>
            <a:fld id="{DFDF98CC-160E-494C-8C3C-8CDC5FA257DE}" type="slidenum">
              <a:rPr lang="en-US" smtClean="0"/>
              <a:t>6</a:t>
            </a:fld>
            <a:endParaRPr lang="en-US"/>
          </a:p>
        </p:txBody>
      </p:sp>
    </p:spTree>
    <p:extLst>
      <p:ext uri="{BB962C8B-B14F-4D97-AF65-F5344CB8AC3E}">
        <p14:creationId xmlns:p14="http://schemas.microsoft.com/office/powerpoint/2010/main" val="2185231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7"/>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3A94719D-75CD-534F-C33F-C1FF254E169D}"/>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3AFF05F6-FE4E-1A8D-37EC-11131551D4D8}"/>
              </a:ext>
            </a:extLst>
          </p:cNvPr>
          <p:cNvSpPr txBox="1"/>
          <p:nvPr/>
        </p:nvSpPr>
        <p:spPr>
          <a:xfrm>
            <a:off x="515938" y="2821809"/>
            <a:ext cx="6209715" cy="2400657"/>
          </a:xfrm>
          <a:prstGeom prst="rect">
            <a:avLst/>
          </a:prstGeom>
          <a:noFill/>
        </p:spPr>
        <p:txBody>
          <a:bodyPr wrap="square" rtlCol="0">
            <a:spAutoFit/>
          </a:bodyPr>
          <a:lstStyle/>
          <a:p>
            <a:r>
              <a:rPr lang="en-CA" sz="2500" dirty="0">
                <a:effectLst/>
                <a:latin typeface="Century Gothic" panose="020B0502020202020204" pitchFamily="34" charset="0"/>
              </a:rPr>
              <a:t>Today, a large soft drink at your</a:t>
            </a:r>
            <a:r>
              <a:rPr lang="en-CA" sz="2500" dirty="0">
                <a:latin typeface="Century Gothic" panose="020B0502020202020204" pitchFamily="34" charset="0"/>
              </a:rPr>
              <a:t> </a:t>
            </a:r>
            <a:r>
              <a:rPr lang="en-CA" sz="2500" dirty="0">
                <a:effectLst/>
                <a:latin typeface="Century Gothic" panose="020B0502020202020204" pitchFamily="34" charset="0"/>
              </a:rPr>
              <a:t>favourite fast-food place costs</a:t>
            </a:r>
            <a:r>
              <a:rPr lang="en-CA" sz="2500" dirty="0">
                <a:latin typeface="Century Gothic" panose="020B0502020202020204" pitchFamily="34" charset="0"/>
              </a:rPr>
              <a:t> </a:t>
            </a:r>
            <a:r>
              <a:rPr lang="en-CA" sz="2500" dirty="0">
                <a:effectLst/>
                <a:latin typeface="Century Gothic" panose="020B0502020202020204" pitchFamily="34" charset="0"/>
              </a:rPr>
              <a:t>$1.00. You buy the soft drink</a:t>
            </a:r>
            <a:r>
              <a:rPr lang="en-CA" sz="2500" dirty="0">
                <a:latin typeface="Century Gothic" panose="020B0502020202020204" pitchFamily="34" charset="0"/>
              </a:rPr>
              <a:t> </a:t>
            </a:r>
            <a:r>
              <a:rPr lang="en-CA" sz="2500" dirty="0">
                <a:effectLst/>
                <a:latin typeface="Century Gothic" panose="020B0502020202020204" pitchFamily="34" charset="0"/>
              </a:rPr>
              <a:t>but also decide to save some</a:t>
            </a:r>
            <a:r>
              <a:rPr lang="en-CA" sz="2500" dirty="0">
                <a:latin typeface="Century Gothic" panose="020B0502020202020204" pitchFamily="34" charset="0"/>
              </a:rPr>
              <a:t> </a:t>
            </a:r>
            <a:r>
              <a:rPr lang="en-CA" sz="2500" dirty="0">
                <a:effectLst/>
                <a:latin typeface="Century Gothic" panose="020B0502020202020204" pitchFamily="34" charset="0"/>
              </a:rPr>
              <a:t>money for the future as well.</a:t>
            </a:r>
            <a:r>
              <a:rPr lang="en-CA" sz="2500" dirty="0">
                <a:latin typeface="Century Gothic" panose="020B0502020202020204" pitchFamily="34" charset="0"/>
              </a:rPr>
              <a:t> </a:t>
            </a:r>
            <a:r>
              <a:rPr lang="en-CA" sz="2500" dirty="0">
                <a:effectLst/>
                <a:latin typeface="Century Gothic" panose="020B0502020202020204" pitchFamily="34" charset="0"/>
              </a:rPr>
              <a:t>So you put a dollar in your</a:t>
            </a:r>
            <a:r>
              <a:rPr lang="en-CA" sz="2500" dirty="0">
                <a:latin typeface="Century Gothic" panose="020B0502020202020204" pitchFamily="34" charset="0"/>
              </a:rPr>
              <a:t> </a:t>
            </a:r>
            <a:r>
              <a:rPr lang="en-CA" sz="2500" dirty="0">
                <a:effectLst/>
                <a:latin typeface="Century Gothic" panose="020B0502020202020204" pitchFamily="34" charset="0"/>
              </a:rPr>
              <a:t>savings account, where it earns</a:t>
            </a:r>
            <a:r>
              <a:rPr lang="en-CA" sz="2500" dirty="0">
                <a:latin typeface="Century Gothic" panose="020B0502020202020204" pitchFamily="34" charset="0"/>
              </a:rPr>
              <a:t> </a:t>
            </a:r>
            <a:r>
              <a:rPr lang="en-CA" sz="2500" dirty="0">
                <a:effectLst/>
                <a:latin typeface="Century Gothic" panose="020B0502020202020204" pitchFamily="34" charset="0"/>
              </a:rPr>
              <a:t>5%.</a:t>
            </a:r>
          </a:p>
        </p:txBody>
      </p:sp>
      <p:pic>
        <p:nvPicPr>
          <p:cNvPr id="5" name="Picture 4">
            <a:extLst>
              <a:ext uri="{FF2B5EF4-FFF2-40B4-BE49-F238E27FC236}">
                <a16:creationId xmlns:a16="http://schemas.microsoft.com/office/drawing/2014/main" id="{99A377A9-FB64-B914-968A-F049B1C4BC9C}"/>
              </a:ext>
            </a:extLst>
          </p:cNvPr>
          <p:cNvPicPr>
            <a:picLocks noChangeAspect="1"/>
          </p:cNvPicPr>
          <p:nvPr/>
        </p:nvPicPr>
        <p:blipFill>
          <a:blip r:embed="rId3"/>
          <a:stretch>
            <a:fillRect/>
          </a:stretch>
        </p:blipFill>
        <p:spPr>
          <a:xfrm>
            <a:off x="8557839" y="2961754"/>
            <a:ext cx="1767305" cy="2120766"/>
          </a:xfrm>
          <a:prstGeom prst="rect">
            <a:avLst/>
          </a:prstGeom>
        </p:spPr>
      </p:pic>
      <p:sp>
        <p:nvSpPr>
          <p:cNvPr id="4" name="Slide Number Placeholder 3">
            <a:extLst>
              <a:ext uri="{FF2B5EF4-FFF2-40B4-BE49-F238E27FC236}">
                <a16:creationId xmlns:a16="http://schemas.microsoft.com/office/drawing/2014/main" id="{9F9DA20D-89FC-3D84-30DB-872719E06555}"/>
              </a:ext>
            </a:extLst>
          </p:cNvPr>
          <p:cNvSpPr>
            <a:spLocks noGrp="1"/>
          </p:cNvSpPr>
          <p:nvPr>
            <p:ph type="sldNum" sz="quarter" idx="12"/>
          </p:nvPr>
        </p:nvSpPr>
        <p:spPr/>
        <p:txBody>
          <a:bodyPr/>
          <a:lstStyle/>
          <a:p>
            <a:fld id="{DFDF98CC-160E-494C-8C3C-8CDC5FA257DE}" type="slidenum">
              <a:rPr lang="en-US" smtClean="0"/>
              <a:t>7</a:t>
            </a:fld>
            <a:endParaRPr lang="en-US" dirty="0"/>
          </a:p>
        </p:txBody>
      </p:sp>
    </p:spTree>
    <p:extLst>
      <p:ext uri="{BB962C8B-B14F-4D97-AF65-F5344CB8AC3E}">
        <p14:creationId xmlns:p14="http://schemas.microsoft.com/office/powerpoint/2010/main" val="115807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84486946-8E5A-9569-AF7E-CA019C114D9F}"/>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04843499-6359-C0A1-91D0-F2F45057EF57}"/>
              </a:ext>
            </a:extLst>
          </p:cNvPr>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3C9103C4-E4FA-71AD-C180-77EA7E61E3B6}"/>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DABF0754-40B2-1EED-A54E-F1D159935EDB}"/>
              </a:ext>
            </a:extLst>
          </p:cNvPr>
          <p:cNvSpPr txBox="1"/>
          <p:nvPr/>
        </p:nvSpPr>
        <p:spPr>
          <a:xfrm>
            <a:off x="515938" y="2821809"/>
            <a:ext cx="6209715" cy="2400657"/>
          </a:xfrm>
          <a:prstGeom prst="rect">
            <a:avLst/>
          </a:prstGeom>
          <a:noFill/>
        </p:spPr>
        <p:txBody>
          <a:bodyPr wrap="square" rtlCol="0">
            <a:spAutoFit/>
          </a:bodyPr>
          <a:lstStyle/>
          <a:p>
            <a:r>
              <a:rPr lang="en-CA" sz="2500" dirty="0">
                <a:effectLst/>
                <a:latin typeface="Century Gothic" panose="020B0502020202020204" pitchFamily="34" charset="0"/>
              </a:rPr>
              <a:t>One year later, the dollar in your saving account is worth $1.05. You take the money out and visit your favourite </a:t>
            </a:r>
            <a:r>
              <a:rPr lang="en-CA" sz="2500">
                <a:effectLst/>
                <a:latin typeface="Century Gothic" panose="020B0502020202020204" pitchFamily="34" charset="0"/>
              </a:rPr>
              <a:t>fast-food place, </a:t>
            </a:r>
            <a:r>
              <a:rPr lang="en-CA" sz="2500" dirty="0">
                <a:effectLst/>
                <a:latin typeface="Century Gothic" panose="020B0502020202020204" pitchFamily="34" charset="0"/>
              </a:rPr>
              <a:t>hoping </a:t>
            </a:r>
            <a:br>
              <a:rPr lang="en-CA" sz="2500" dirty="0">
                <a:effectLst/>
                <a:latin typeface="Century Gothic" panose="020B0502020202020204" pitchFamily="34" charset="0"/>
              </a:rPr>
            </a:br>
            <a:r>
              <a:rPr lang="en-CA" sz="2500" dirty="0">
                <a:effectLst/>
                <a:latin typeface="Century Gothic" panose="020B0502020202020204" pitchFamily="34" charset="0"/>
              </a:rPr>
              <a:t>to buy another delicious beverage. Unfortunately, drinks now cost $1.10.</a:t>
            </a:r>
          </a:p>
        </p:txBody>
      </p:sp>
      <p:pic>
        <p:nvPicPr>
          <p:cNvPr id="4" name="Picture 3">
            <a:extLst>
              <a:ext uri="{FF2B5EF4-FFF2-40B4-BE49-F238E27FC236}">
                <a16:creationId xmlns:a16="http://schemas.microsoft.com/office/drawing/2014/main" id="{3A6F3457-36C1-B793-6E0C-2154A90A97B7}"/>
              </a:ext>
            </a:extLst>
          </p:cNvPr>
          <p:cNvPicPr>
            <a:picLocks noChangeAspect="1"/>
          </p:cNvPicPr>
          <p:nvPr/>
        </p:nvPicPr>
        <p:blipFill>
          <a:blip r:embed="rId3"/>
          <a:stretch>
            <a:fillRect/>
          </a:stretch>
        </p:blipFill>
        <p:spPr>
          <a:xfrm>
            <a:off x="8941778" y="3429000"/>
            <a:ext cx="1055925" cy="1267111"/>
          </a:xfrm>
          <a:prstGeom prst="rect">
            <a:avLst/>
          </a:prstGeom>
        </p:spPr>
      </p:pic>
      <p:sp>
        <p:nvSpPr>
          <p:cNvPr id="5" name="Slide Number Placeholder 4">
            <a:extLst>
              <a:ext uri="{FF2B5EF4-FFF2-40B4-BE49-F238E27FC236}">
                <a16:creationId xmlns:a16="http://schemas.microsoft.com/office/drawing/2014/main" id="{0CCA04EE-C926-E2B5-318E-CD18E783A5FB}"/>
              </a:ext>
            </a:extLst>
          </p:cNvPr>
          <p:cNvSpPr>
            <a:spLocks noGrp="1"/>
          </p:cNvSpPr>
          <p:nvPr>
            <p:ph type="sldNum" sz="quarter" idx="12"/>
          </p:nvPr>
        </p:nvSpPr>
        <p:spPr/>
        <p:txBody>
          <a:bodyPr/>
          <a:lstStyle/>
          <a:p>
            <a:fld id="{DFDF98CC-160E-494C-8C3C-8CDC5FA257DE}" type="slidenum">
              <a:rPr lang="en-US" smtClean="0"/>
              <a:t>8</a:t>
            </a:fld>
            <a:endParaRPr lang="en-US" dirty="0"/>
          </a:p>
        </p:txBody>
      </p:sp>
    </p:spTree>
    <p:extLst>
      <p:ext uri="{BB962C8B-B14F-4D97-AF65-F5344CB8AC3E}">
        <p14:creationId xmlns:p14="http://schemas.microsoft.com/office/powerpoint/2010/main" val="1403941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8">
          <a:extLst>
            <a:ext uri="{FF2B5EF4-FFF2-40B4-BE49-F238E27FC236}">
              <a16:creationId xmlns:a16="http://schemas.microsoft.com/office/drawing/2014/main" id="{EAE3676F-5ECC-1717-F0B1-1521B7529D37}"/>
            </a:ext>
          </a:extLst>
        </p:cNvPr>
        <p:cNvGrpSpPr/>
        <p:nvPr/>
      </p:nvGrpSpPr>
      <p:grpSpPr>
        <a:xfrm>
          <a:off x="0" y="0"/>
          <a:ext cx="0" cy="0"/>
          <a:chOff x="0" y="0"/>
          <a:chExt cx="0" cy="0"/>
        </a:xfrm>
      </p:grpSpPr>
      <p:sp>
        <p:nvSpPr>
          <p:cNvPr id="269" name="Google Shape;269;p27">
            <a:extLst>
              <a:ext uri="{FF2B5EF4-FFF2-40B4-BE49-F238E27FC236}">
                <a16:creationId xmlns:a16="http://schemas.microsoft.com/office/drawing/2014/main" id="{D47C9E9C-D820-4C9A-8D75-AECA2493D620}"/>
              </a:ext>
            </a:extLst>
          </p:cNvPr>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a:buClr>
                <a:schemeClr val="dk2"/>
              </a:buClr>
              <a:buSzPts val="4400"/>
            </a:pPr>
            <a:r>
              <a:rPr lang="en-US" dirty="0"/>
              <a:t>Inflation, savings and investments</a:t>
            </a:r>
            <a:endParaRPr dirty="0"/>
          </a:p>
        </p:txBody>
      </p:sp>
      <p:sp>
        <p:nvSpPr>
          <p:cNvPr id="2" name="Oval 1">
            <a:extLst>
              <a:ext uri="{FF2B5EF4-FFF2-40B4-BE49-F238E27FC236}">
                <a16:creationId xmlns:a16="http://schemas.microsoft.com/office/drawing/2014/main" id="{D1D19BD8-3563-3A55-5429-B6447DD577BD}"/>
              </a:ext>
            </a:extLst>
          </p:cNvPr>
          <p:cNvSpPr/>
          <p:nvPr/>
        </p:nvSpPr>
        <p:spPr>
          <a:xfrm>
            <a:off x="7880103" y="2478501"/>
            <a:ext cx="3122779" cy="3122779"/>
          </a:xfrm>
          <a:prstGeom prst="ellipse">
            <a:avLst/>
          </a:prstGeom>
          <a:solidFill>
            <a:srgbClr val="6AB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sp>
        <p:nvSpPr>
          <p:cNvPr id="3" name="TextBox 2">
            <a:extLst>
              <a:ext uri="{FF2B5EF4-FFF2-40B4-BE49-F238E27FC236}">
                <a16:creationId xmlns:a16="http://schemas.microsoft.com/office/drawing/2014/main" id="{8D4F8952-4F4F-1C27-6C42-E3C4D0383123}"/>
              </a:ext>
            </a:extLst>
          </p:cNvPr>
          <p:cNvSpPr txBox="1"/>
          <p:nvPr/>
        </p:nvSpPr>
        <p:spPr>
          <a:xfrm>
            <a:off x="515938" y="2570257"/>
            <a:ext cx="6221746" cy="2939266"/>
          </a:xfrm>
          <a:prstGeom prst="rect">
            <a:avLst/>
          </a:prstGeom>
          <a:noFill/>
        </p:spPr>
        <p:txBody>
          <a:bodyPr wrap="square" rtlCol="0">
            <a:spAutoFit/>
          </a:bodyPr>
          <a:lstStyle/>
          <a:p>
            <a:r>
              <a:rPr lang="en-CA" sz="2500" dirty="0">
                <a:effectLst/>
                <a:latin typeface="Century Gothic" panose="020B0502020202020204" pitchFamily="34" charset="0"/>
              </a:rPr>
              <a:t>The point? Inflation can work against your money. You need to learn to invest wisely, follow the rate of inflation, and make sure your investment rates are higher than those of inflation.</a:t>
            </a:r>
          </a:p>
          <a:p>
            <a:pPr>
              <a:spcBef>
                <a:spcPts val="1200"/>
              </a:spcBef>
            </a:pPr>
            <a:r>
              <a:rPr lang="en-CA" sz="2500" dirty="0">
                <a:effectLst/>
                <a:latin typeface="Century Gothic" panose="020B0502020202020204" pitchFamily="34" charset="0"/>
              </a:rPr>
              <a:t>Example - the cost of living is consistency increasing.</a:t>
            </a:r>
          </a:p>
        </p:txBody>
      </p:sp>
      <p:pic>
        <p:nvPicPr>
          <p:cNvPr id="4" name="Picture 3">
            <a:extLst>
              <a:ext uri="{FF2B5EF4-FFF2-40B4-BE49-F238E27FC236}">
                <a16:creationId xmlns:a16="http://schemas.microsoft.com/office/drawing/2014/main" id="{A102570F-36F6-DA0C-3D1E-41668B48F72B}"/>
              </a:ext>
            </a:extLst>
          </p:cNvPr>
          <p:cNvPicPr>
            <a:picLocks noChangeAspect="1"/>
          </p:cNvPicPr>
          <p:nvPr/>
        </p:nvPicPr>
        <p:blipFill>
          <a:blip r:embed="rId3"/>
          <a:stretch>
            <a:fillRect/>
          </a:stretch>
        </p:blipFill>
        <p:spPr>
          <a:xfrm>
            <a:off x="8509043" y="3206201"/>
            <a:ext cx="1792705" cy="1643313"/>
          </a:xfrm>
          <a:prstGeom prst="rect">
            <a:avLst/>
          </a:prstGeom>
        </p:spPr>
      </p:pic>
      <p:sp>
        <p:nvSpPr>
          <p:cNvPr id="5" name="Slide Number Placeholder 4">
            <a:extLst>
              <a:ext uri="{FF2B5EF4-FFF2-40B4-BE49-F238E27FC236}">
                <a16:creationId xmlns:a16="http://schemas.microsoft.com/office/drawing/2014/main" id="{70F2E7C8-F66F-B84E-783B-DF0642373347}"/>
              </a:ext>
            </a:extLst>
          </p:cNvPr>
          <p:cNvSpPr>
            <a:spLocks noGrp="1"/>
          </p:cNvSpPr>
          <p:nvPr>
            <p:ph type="sldNum" sz="quarter" idx="12"/>
          </p:nvPr>
        </p:nvSpPr>
        <p:spPr/>
        <p:txBody>
          <a:bodyPr/>
          <a:lstStyle/>
          <a:p>
            <a:fld id="{DFDF98CC-160E-494C-8C3C-8CDC5FA257DE}" type="slidenum">
              <a:rPr lang="en-US" smtClean="0"/>
              <a:t>9</a:t>
            </a:fld>
            <a:endParaRPr lang="en-US" dirty="0"/>
          </a:p>
        </p:txBody>
      </p:sp>
    </p:spTree>
    <p:extLst>
      <p:ext uri="{BB962C8B-B14F-4D97-AF65-F5344CB8AC3E}">
        <p14:creationId xmlns:p14="http://schemas.microsoft.com/office/powerpoint/2010/main" val="3036182394"/>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1811</Words>
  <Application>Microsoft Macintosh PowerPoint</Application>
  <PresentationFormat>Widescreen</PresentationFormat>
  <Paragraphs>174</Paragraphs>
  <Slides>21</Slides>
  <Notes>13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Bierstadt</vt:lpstr>
      <vt:lpstr>Calibri</vt:lpstr>
      <vt:lpstr>Century Gothic</vt:lpstr>
      <vt:lpstr>Trebuchet MS</vt:lpstr>
      <vt:lpstr>GestaltVTI</vt:lpstr>
      <vt:lpstr>The difference between saving and investing   </vt:lpstr>
      <vt:lpstr>Why save money? </vt:lpstr>
      <vt:lpstr>Emergency funds</vt:lpstr>
      <vt:lpstr>Saving  vs. investing</vt:lpstr>
      <vt:lpstr>Risk, return and liquidity</vt:lpstr>
      <vt:lpstr>Risk, return and liquidity</vt:lpstr>
      <vt:lpstr>Inflation, savings and investments</vt:lpstr>
      <vt:lpstr>Inflation, savings and investments</vt:lpstr>
      <vt:lpstr>Inflation, savings and investments</vt:lpstr>
      <vt:lpstr>Future value</vt:lpstr>
      <vt:lpstr>“Time is more valuable than money. You can always make more money, but  you cannot get more time.” </vt:lpstr>
      <vt:lpstr>Risk and return</vt:lpstr>
      <vt:lpstr>Savings</vt:lpstr>
      <vt:lpstr>Savings vs. investing</vt:lpstr>
      <vt:lpstr>How to save money</vt:lpstr>
      <vt:lpstr>Savings calculator</vt:lpstr>
      <vt:lpstr>Summary</vt:lpstr>
      <vt:lpstr>Submission guidelines:</vt:lpstr>
      <vt:lpstr>Assignment: Case study</vt:lpstr>
      <vt:lpstr>Scenarios</vt:lpstr>
      <vt:lpstr>Example: Your goal is to purchase a car that costs $5,000.  You have $4,000 saved up. You invest in the stock market and earn an average of 6% annually.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81</cp:revision>
  <dcterms:created xsi:type="dcterms:W3CDTF">2023-10-22T21:01:04Z</dcterms:created>
  <dcterms:modified xsi:type="dcterms:W3CDTF">2024-05-09T21:56:17Z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