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0"/>
  </p:notesMasterIdLst>
  <p:sldIdLst>
    <p:sldId id="281" r:id="rId2"/>
    <p:sldId id="279" r:id="rId3"/>
    <p:sldId id="285" r:id="rId4"/>
    <p:sldId id="292" r:id="rId5"/>
    <p:sldId id="278"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F2F"/>
    <a:srgbClr val="0D8342"/>
    <a:srgbClr val="205885"/>
    <a:srgbClr val="D4E1F2"/>
    <a:srgbClr val="F1F4D4"/>
    <a:srgbClr val="CEDECC"/>
    <a:srgbClr val="248EC2"/>
    <a:srgbClr val="333F48"/>
    <a:srgbClr val="6ABD4A"/>
    <a:srgbClr val="85A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56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28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37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57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05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8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9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25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75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7</a:t>
            </a:r>
          </a:p>
        </p:txBody>
      </p:sp>
      <p:sp>
        <p:nvSpPr>
          <p:cNvPr id="2" name="TextBox 1">
            <a:extLst>
              <a:ext uri="{FF2B5EF4-FFF2-40B4-BE49-F238E27FC236}">
                <a16:creationId xmlns:a16="http://schemas.microsoft.com/office/drawing/2014/main" id="{0D72CDB7-95FA-3858-2773-8BBD8F570948}"/>
              </a:ext>
            </a:extLst>
          </p:cNvPr>
          <p:cNvSpPr txBox="1"/>
          <p:nvPr userDrawn="1"/>
        </p:nvSpPr>
        <p:spPr>
          <a:xfrm>
            <a:off x="2470068" y="6451599"/>
            <a:ext cx="3935693"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b="0" i="0" u="none" strike="noStrike" dirty="0">
                <a:solidFill>
                  <a:srgbClr val="545454"/>
                </a:solidFill>
                <a:effectLst/>
                <a:latin typeface="Century Gothic" panose="020B0502020202020204" pitchFamily="34" charset="0"/>
              </a:rPr>
              <a:t>1802488-v2024411</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PHGBfD8lKaw?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idelity.com/viewpoints/investing-ideas/guide-to-diversific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idelity.com/learning-center/investment-products/mutual-funds/single-fund-strateg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hyperlink" Target="https://www.fidelity.com/learning-center/smart-money/bear-marke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idelity.com/learning-center/trading-investing/dollar-cost-averag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The power of compounding</a:t>
            </a:r>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5" name="Online Media 5" title="Money Gains: The Power of Compounding">
            <a:hlinkClick r:id="" action="ppaction://media"/>
            <a:extLst>
              <a:ext uri="{FF2B5EF4-FFF2-40B4-BE49-F238E27FC236}">
                <a16:creationId xmlns:a16="http://schemas.microsoft.com/office/drawing/2014/main" id="{03DA91EC-938A-1092-3894-824C14D74304}"/>
              </a:ext>
            </a:extLst>
          </p:cNvPr>
          <p:cNvPicPr>
            <a:picLocks noRot="1" noChangeAspect="1"/>
          </p:cNvPicPr>
          <p:nvPr>
            <a:videoFile r:link="rId1"/>
          </p:nvPr>
        </p:nvPicPr>
        <p:blipFill>
          <a:blip r:embed="rId3"/>
          <a:stretch>
            <a:fillRect/>
          </a:stretch>
        </p:blipFill>
        <p:spPr>
          <a:xfrm>
            <a:off x="3458936" y="2312081"/>
            <a:ext cx="5274128" cy="3429000"/>
          </a:xfrm>
          <a:prstGeom prst="rect">
            <a:avLst/>
          </a:prstGeom>
        </p:spPr>
      </p:pic>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Diversify</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average return of the S&amp;P 500 is based on the average returns of 500 of the largest public companies in the U.S. adjusted based on each company’s market capitalization. The S&amp;P 500’s wide-ranging holdings help provide the kind of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diversification</a:t>
            </a:r>
            <a:r>
              <a:rPr lang="en-US" sz="1500" dirty="0">
                <a:latin typeface="Century Gothic" panose="020B0502020202020204" pitchFamily="34" charset="0"/>
                <a:ea typeface="+mn-lt"/>
                <a:cs typeface="+mn-lt"/>
              </a:rPr>
              <a:t> that many investors aim for to decrease their risk.</a:t>
            </a:r>
            <a:endParaRPr lang="en-US" sz="1500" dirty="0">
              <a:latin typeface="Century Gothic" panose="020B0502020202020204" pitchFamily="34" charset="0"/>
              <a:cs typeface="Calibri" panose="020F0502020204030204"/>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Individual stocks may see returns that are greater than the broader stock market’s (as represented by S&amp;P 500), and they also carry much more concentrated risk. The overall stock market has never zeroed out, but individual companies have.</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By investing in a wide range of companies, you may decrease the risk, because if individual stocks you buy go down, others may rise to help balance it out.</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Putting in the time, effort and research it takes to pick individual stocks can be challenging. That’s where mutual funds, index funds, exchanged-traded funds (ETFs) and </a:t>
            </a:r>
            <a:r>
              <a:rPr lang="en-US" sz="1500" dirty="0">
                <a:latin typeface="Century Gothic" panose="020B0502020202020204" pitchFamily="34" charset="0"/>
                <a:ea typeface="+mn-lt"/>
                <a:cs typeface="+mn-lt"/>
                <a:hlinkClick r:id="rId4">
                  <a:extLst>
                    <a:ext uri="{A12FA001-AC4F-418D-AE19-62706E023703}">
                      <ahyp:hlinkClr xmlns:ahyp="http://schemas.microsoft.com/office/drawing/2018/hyperlinkcolor" val="tx"/>
                    </a:ext>
                  </a:extLst>
                </a:hlinkClick>
              </a:rPr>
              <a:t>target-date funds</a:t>
            </a:r>
            <a:r>
              <a:rPr lang="en-US" sz="1500" dirty="0">
                <a:latin typeface="Century Gothic" panose="020B0502020202020204" pitchFamily="34" charset="0"/>
                <a:ea typeface="+mn-lt"/>
                <a:cs typeface="+mn-lt"/>
              </a:rPr>
              <a:t> come in.</a:t>
            </a:r>
          </a:p>
          <a:p>
            <a:pPr marL="400050" lvl="1" indent="-173038">
              <a:buClr>
                <a:srgbClr val="A2AAAD"/>
              </a:buClr>
            </a:pPr>
            <a:r>
              <a:rPr lang="en-US" sz="1500" dirty="0">
                <a:latin typeface="Century Gothic" panose="020B0502020202020204" pitchFamily="34" charset="0"/>
                <a:ea typeface="+mn-lt"/>
                <a:cs typeface="+mn-lt"/>
              </a:rPr>
              <a:t>With funds, professionals do the research for you, either by conducting due diligence themselves or by simply aiming to duplicate the performance of a major market index, like the S&amp;P 500. In either case, they provide a diversified portfolio of many investments that offer the chance of benefiting from compounding returns.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198360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1262744"/>
            <a:ext cx="2455862" cy="4434794"/>
          </a:xfrm>
          <a:prstGeom prst="rect">
            <a:avLst/>
          </a:prstGeom>
        </p:spPr>
        <p:txBody>
          <a:bodyPr>
            <a:noAutofit/>
          </a:bodyPr>
          <a:lstStyle/>
          <a:p>
            <a:r>
              <a:rPr lang="en-US" sz="1600" b="1" dirty="0">
                <a:latin typeface="Century Gothic" panose="020B0502020202020204" pitchFamily="34" charset="0"/>
                <a:ea typeface="+mn-lt"/>
                <a:cs typeface="+mn-lt"/>
              </a:rPr>
              <a:t>Returns on a $6,000 investment that earned simple interest vs. compound interest, assuming each earns a hypothetical 7% rate of return</a:t>
            </a:r>
            <a:endParaRPr lang="en-US" sz="1800" b="1" dirty="0">
              <a:latin typeface="Century Gothic" panose="020B0502020202020204" pitchFamily="34" charset="0"/>
              <a:cs typeface="Calibri"/>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11</a:t>
            </a:fld>
            <a:endParaRPr lang="en-US"/>
          </a:p>
        </p:txBody>
      </p:sp>
      <p:sp>
        <p:nvSpPr>
          <p:cNvPr id="4" name="Slide Number Placeholder 2">
            <a:extLst>
              <a:ext uri="{FF2B5EF4-FFF2-40B4-BE49-F238E27FC236}">
                <a16:creationId xmlns:a16="http://schemas.microsoft.com/office/drawing/2014/main" id="{FBA34C12-4DF4-0E53-4CED-C81D23BFCBB5}"/>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11</a:t>
            </a:fld>
            <a:endParaRPr lang="en-US"/>
          </a:p>
        </p:txBody>
      </p:sp>
      <p:pic>
        <p:nvPicPr>
          <p:cNvPr id="6" name="Content Placeholder 3" descr="Graph showing hypothetical simple interest vs compound interest returns.">
            <a:extLst>
              <a:ext uri="{FF2B5EF4-FFF2-40B4-BE49-F238E27FC236}">
                <a16:creationId xmlns:a16="http://schemas.microsoft.com/office/drawing/2014/main" id="{4594B7D9-B13B-C4DA-C722-875D4F5A0EC4}"/>
              </a:ext>
            </a:extLst>
          </p:cNvPr>
          <p:cNvPicPr>
            <a:picLocks noChangeAspect="1"/>
          </p:cNvPicPr>
          <p:nvPr/>
        </p:nvPicPr>
        <p:blipFill>
          <a:blip r:embed="rId3"/>
          <a:stretch>
            <a:fillRect/>
          </a:stretch>
        </p:blipFill>
        <p:spPr>
          <a:xfrm>
            <a:off x="3546439" y="1509447"/>
            <a:ext cx="6515731" cy="4541317"/>
          </a:xfrm>
          <a:prstGeom prst="rect">
            <a:avLst/>
          </a:prstGeom>
        </p:spPr>
      </p:pic>
      <p:sp>
        <p:nvSpPr>
          <p:cNvPr id="7" name="Rectangle 6">
            <a:extLst>
              <a:ext uri="{FF2B5EF4-FFF2-40B4-BE49-F238E27FC236}">
                <a16:creationId xmlns:a16="http://schemas.microsoft.com/office/drawing/2014/main" id="{BEECDD0F-1C2F-4FC7-36B2-D50D6B2F6337}"/>
              </a:ext>
            </a:extLst>
          </p:cNvPr>
          <p:cNvSpPr/>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174554-AB10-08BE-0101-E480CEE911E4}"/>
              </a:ext>
            </a:extLst>
          </p:cNvPr>
          <p:cNvSpPr/>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1AFEED-D48D-A92E-1CB5-679462010B53}"/>
              </a:ext>
            </a:extLst>
          </p:cNvPr>
          <p:cNvSpPr txBox="1"/>
          <p:nvPr/>
        </p:nvSpPr>
        <p:spPr>
          <a:xfrm>
            <a:off x="4202361" y="2927983"/>
            <a:ext cx="1366237" cy="744819"/>
          </a:xfrm>
          <a:prstGeom prst="rect">
            <a:avLst/>
          </a:prstGeom>
          <a:noFill/>
        </p:spPr>
        <p:txBody>
          <a:bodyPr wrap="square" rtlCol="0">
            <a:spAutoFit/>
          </a:bodyPr>
          <a:lstStyle/>
          <a:p>
            <a:pPr algn="ctr"/>
            <a:r>
              <a:rPr lang="en-US" sz="950" b="1" dirty="0">
                <a:latin typeface="Century Gothic" panose="020B0502020202020204" pitchFamily="34" charset="0"/>
              </a:rPr>
              <a:t>Simple interest</a:t>
            </a:r>
            <a:br>
              <a:rPr lang="en-US" sz="950" b="1" dirty="0">
                <a:latin typeface="Century Gothic" panose="020B0502020202020204" pitchFamily="34" charset="0"/>
              </a:rPr>
            </a:br>
            <a:r>
              <a:rPr lang="en-US" sz="950" dirty="0">
                <a:latin typeface="Century Gothic" panose="020B0502020202020204" pitchFamily="34" charset="0"/>
              </a:rPr>
              <a:t>is the money you</a:t>
            </a:r>
            <a:br>
              <a:rPr lang="en-US" sz="950" dirty="0">
                <a:latin typeface="Century Gothic" panose="020B0502020202020204" pitchFamily="34" charset="0"/>
              </a:rPr>
            </a:br>
            <a:r>
              <a:rPr lang="en-US" sz="950" dirty="0">
                <a:latin typeface="Century Gothic" panose="020B0502020202020204" pitchFamily="34" charset="0"/>
              </a:rPr>
              <a:t>earn on your initial</a:t>
            </a:r>
            <a:br>
              <a:rPr lang="en-US" sz="950" dirty="0">
                <a:latin typeface="Century Gothic" panose="020B0502020202020204" pitchFamily="34" charset="0"/>
              </a:rPr>
            </a:br>
            <a:r>
              <a:rPr lang="en-US" sz="950" dirty="0">
                <a:latin typeface="Century Gothic" panose="020B0502020202020204" pitchFamily="34" charset="0"/>
              </a:rPr>
              <a:t>investment</a:t>
            </a:r>
          </a:p>
        </p:txBody>
      </p:sp>
      <p:sp>
        <p:nvSpPr>
          <p:cNvPr id="11" name="TextBox 10">
            <a:extLst>
              <a:ext uri="{FF2B5EF4-FFF2-40B4-BE49-F238E27FC236}">
                <a16:creationId xmlns:a16="http://schemas.microsoft.com/office/drawing/2014/main" id="{7F9F87B3-78EE-029E-C4F4-5C446022DFF7}"/>
              </a:ext>
            </a:extLst>
          </p:cNvPr>
          <p:cNvSpPr txBox="1"/>
          <p:nvPr/>
        </p:nvSpPr>
        <p:spPr>
          <a:xfrm>
            <a:off x="5406723" y="2503799"/>
            <a:ext cx="1590138" cy="744819"/>
          </a:xfrm>
          <a:prstGeom prst="rect">
            <a:avLst/>
          </a:prstGeom>
          <a:noFill/>
        </p:spPr>
        <p:txBody>
          <a:bodyPr wrap="square" rtlCol="0">
            <a:spAutoFit/>
          </a:bodyPr>
          <a:lstStyle/>
          <a:p>
            <a:pPr algn="ctr"/>
            <a:r>
              <a:rPr lang="en-US" sz="950" b="1" dirty="0">
                <a:latin typeface="Century Gothic" panose="020B0502020202020204" pitchFamily="34" charset="0"/>
              </a:rPr>
              <a:t>Compound growth </a:t>
            </a:r>
            <a:r>
              <a:rPr lang="en-US" sz="950" dirty="0">
                <a:latin typeface="Century Gothic" panose="020B0502020202020204" pitchFamily="34" charset="0"/>
              </a:rPr>
              <a:t>is</a:t>
            </a:r>
            <a:br>
              <a:rPr lang="en-US" sz="950" dirty="0">
                <a:latin typeface="Century Gothic" panose="020B0502020202020204" pitchFamily="34" charset="0"/>
              </a:rPr>
            </a:br>
            <a:r>
              <a:rPr lang="en-US" sz="950" dirty="0">
                <a:latin typeface="Century Gothic" panose="020B0502020202020204" pitchFamily="34" charset="0"/>
              </a:rPr>
              <a:t>what you earn on both</a:t>
            </a:r>
            <a:br>
              <a:rPr lang="en-US" sz="950" dirty="0">
                <a:latin typeface="Century Gothic" panose="020B0502020202020204" pitchFamily="34" charset="0"/>
              </a:rPr>
            </a:br>
            <a:r>
              <a:rPr lang="en-US" sz="950" dirty="0">
                <a:latin typeface="Century Gothic" panose="020B0502020202020204" pitchFamily="34" charset="0"/>
              </a:rPr>
              <a:t>your original investment</a:t>
            </a:r>
            <a:br>
              <a:rPr lang="en-US" sz="950" dirty="0">
                <a:latin typeface="Century Gothic" panose="020B0502020202020204" pitchFamily="34" charset="0"/>
              </a:rPr>
            </a:br>
            <a:r>
              <a:rPr lang="en-US" sz="950" dirty="0">
                <a:latin typeface="Century Gothic" panose="020B0502020202020204" pitchFamily="34" charset="0"/>
              </a:rPr>
              <a:t>and your simple interest</a:t>
            </a:r>
          </a:p>
        </p:txBody>
      </p:sp>
      <p:sp>
        <p:nvSpPr>
          <p:cNvPr id="12" name="TextBox 11">
            <a:extLst>
              <a:ext uri="{FF2B5EF4-FFF2-40B4-BE49-F238E27FC236}">
                <a16:creationId xmlns:a16="http://schemas.microsoft.com/office/drawing/2014/main" id="{C41ACE9B-9974-9A99-B013-A75AE077BFDD}"/>
              </a:ext>
            </a:extLst>
          </p:cNvPr>
          <p:cNvSpPr txBox="1"/>
          <p:nvPr/>
        </p:nvSpPr>
        <p:spPr>
          <a:xfrm>
            <a:off x="4185198" y="2216923"/>
            <a:ext cx="2693052" cy="276999"/>
          </a:xfrm>
          <a:prstGeom prst="rect">
            <a:avLst/>
          </a:prstGeom>
          <a:solidFill>
            <a:schemeClr val="bg1"/>
          </a:solidFill>
        </p:spPr>
        <p:txBody>
          <a:bodyPr wrap="square" rtlCol="0">
            <a:spAutoFit/>
          </a:bodyPr>
          <a:lstStyle/>
          <a:p>
            <a:r>
              <a:rPr lang="en-US" sz="1200" b="1" dirty="0">
                <a:latin typeface="Century Gothic" panose="020B0502020202020204" pitchFamily="34" charset="0"/>
              </a:rPr>
              <a:t>ZOOM IN ON THE FIRST 5 YEARS</a:t>
            </a:r>
            <a:endParaRPr lang="en-US" sz="1200" dirty="0">
              <a:latin typeface="Century Gothic" panose="020B0502020202020204" pitchFamily="34" charset="0"/>
            </a:endParaRPr>
          </a:p>
        </p:txBody>
      </p:sp>
      <p:sp>
        <p:nvSpPr>
          <p:cNvPr id="13" name="TextBox 12">
            <a:extLst>
              <a:ext uri="{FF2B5EF4-FFF2-40B4-BE49-F238E27FC236}">
                <a16:creationId xmlns:a16="http://schemas.microsoft.com/office/drawing/2014/main" id="{970B6E8B-7776-7507-36D1-EDBE2069DC67}"/>
              </a:ext>
            </a:extLst>
          </p:cNvPr>
          <p:cNvSpPr txBox="1"/>
          <p:nvPr/>
        </p:nvSpPr>
        <p:spPr>
          <a:xfrm>
            <a:off x="7505115" y="2376607"/>
            <a:ext cx="1328689" cy="677108"/>
          </a:xfrm>
          <a:prstGeom prst="rect">
            <a:avLst/>
          </a:prstGeom>
          <a:solidFill>
            <a:schemeClr val="bg1"/>
          </a:solidFill>
        </p:spPr>
        <p:txBody>
          <a:bodyPr wrap="square" rtlCol="0">
            <a:spAutoFit/>
          </a:bodyPr>
          <a:lstStyle/>
          <a:p>
            <a:pPr algn="ctr"/>
            <a:r>
              <a:rPr lang="en-US" sz="950" b="1" dirty="0">
                <a:latin typeface="Century Gothic" panose="020B0502020202020204" pitchFamily="34" charset="0"/>
              </a:rPr>
              <a:t>The longer you stay</a:t>
            </a:r>
            <a:br>
              <a:rPr lang="en-US" sz="950" b="1" dirty="0">
                <a:latin typeface="Century Gothic" panose="020B0502020202020204" pitchFamily="34" charset="0"/>
              </a:rPr>
            </a:br>
            <a:r>
              <a:rPr lang="en-US" sz="950" b="1" dirty="0">
                <a:latin typeface="Century Gothic" panose="020B0502020202020204" pitchFamily="34" charset="0"/>
              </a:rPr>
              <a:t>invested, the </a:t>
            </a:r>
            <a:br>
              <a:rPr lang="en-US" sz="950" b="1" dirty="0">
                <a:latin typeface="Century Gothic" panose="020B0502020202020204" pitchFamily="34" charset="0"/>
              </a:rPr>
            </a:br>
            <a:r>
              <a:rPr lang="en-US" sz="950" b="1" dirty="0">
                <a:latin typeface="Century Gothic" panose="020B0502020202020204" pitchFamily="34" charset="0"/>
              </a:rPr>
              <a:t>more powerful</a:t>
            </a:r>
            <a:br>
              <a:rPr lang="en-US" sz="950" b="1" dirty="0">
                <a:latin typeface="Century Gothic" panose="020B0502020202020204" pitchFamily="34" charset="0"/>
              </a:rPr>
            </a:br>
            <a:r>
              <a:rPr lang="en-US" sz="950" b="1" dirty="0">
                <a:latin typeface="Century Gothic" panose="020B0502020202020204" pitchFamily="34" charset="0"/>
              </a:rPr>
              <a:t>compounding is.</a:t>
            </a:r>
            <a:endParaRPr lang="en-US" sz="950" dirty="0">
              <a:latin typeface="Century Gothic" panose="020B0502020202020204" pitchFamily="34" charset="0"/>
            </a:endParaRPr>
          </a:p>
        </p:txBody>
      </p:sp>
      <p:sp>
        <p:nvSpPr>
          <p:cNvPr id="14" name="TextBox 13">
            <a:extLst>
              <a:ext uri="{FF2B5EF4-FFF2-40B4-BE49-F238E27FC236}">
                <a16:creationId xmlns:a16="http://schemas.microsoft.com/office/drawing/2014/main" id="{8D32A79C-008F-1DBE-8FB3-CB430173B772}"/>
              </a:ext>
            </a:extLst>
          </p:cNvPr>
          <p:cNvSpPr txBox="1"/>
          <p:nvPr/>
        </p:nvSpPr>
        <p:spPr>
          <a:xfrm>
            <a:off x="9535337" y="2249240"/>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a:t>
            </a:r>
          </a:p>
        </p:txBody>
      </p:sp>
      <p:sp>
        <p:nvSpPr>
          <p:cNvPr id="15" name="TextBox 14">
            <a:extLst>
              <a:ext uri="{FF2B5EF4-FFF2-40B4-BE49-F238E27FC236}">
                <a16:creationId xmlns:a16="http://schemas.microsoft.com/office/drawing/2014/main" id="{07304433-19A5-DB92-ACDA-D3BEA72EFF39}"/>
              </a:ext>
            </a:extLst>
          </p:cNvPr>
          <p:cNvSpPr txBox="1"/>
          <p:nvPr/>
        </p:nvSpPr>
        <p:spPr>
          <a:xfrm>
            <a:off x="9535337" y="2900029"/>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$80,000</a:t>
            </a:r>
          </a:p>
        </p:txBody>
      </p:sp>
      <p:sp>
        <p:nvSpPr>
          <p:cNvPr id="16" name="TextBox 15">
            <a:extLst>
              <a:ext uri="{FF2B5EF4-FFF2-40B4-BE49-F238E27FC236}">
                <a16:creationId xmlns:a16="http://schemas.microsoft.com/office/drawing/2014/main" id="{389EE789-9EDD-A26A-C134-E67DC53D18C7}"/>
              </a:ext>
            </a:extLst>
          </p:cNvPr>
          <p:cNvSpPr txBox="1"/>
          <p:nvPr/>
        </p:nvSpPr>
        <p:spPr>
          <a:xfrm>
            <a:off x="9535337" y="355811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$60,000</a:t>
            </a:r>
          </a:p>
        </p:txBody>
      </p:sp>
      <p:sp>
        <p:nvSpPr>
          <p:cNvPr id="17" name="TextBox 16">
            <a:extLst>
              <a:ext uri="{FF2B5EF4-FFF2-40B4-BE49-F238E27FC236}">
                <a16:creationId xmlns:a16="http://schemas.microsoft.com/office/drawing/2014/main" id="{97C1BD03-FDE5-FCF8-8FB4-79F6E0A8E796}"/>
              </a:ext>
            </a:extLst>
          </p:cNvPr>
          <p:cNvSpPr txBox="1"/>
          <p:nvPr/>
        </p:nvSpPr>
        <p:spPr>
          <a:xfrm>
            <a:off x="9535337" y="4192427"/>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$40,000</a:t>
            </a:r>
          </a:p>
        </p:txBody>
      </p:sp>
      <p:sp>
        <p:nvSpPr>
          <p:cNvPr id="18" name="TextBox 17">
            <a:extLst>
              <a:ext uri="{FF2B5EF4-FFF2-40B4-BE49-F238E27FC236}">
                <a16:creationId xmlns:a16="http://schemas.microsoft.com/office/drawing/2014/main" id="{603FB55C-483E-3523-1EBC-3174BB7F642F}"/>
              </a:ext>
            </a:extLst>
          </p:cNvPr>
          <p:cNvSpPr txBox="1"/>
          <p:nvPr/>
        </p:nvSpPr>
        <p:spPr>
          <a:xfrm>
            <a:off x="9535337" y="485145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$20,000</a:t>
            </a:r>
          </a:p>
        </p:txBody>
      </p:sp>
      <p:sp>
        <p:nvSpPr>
          <p:cNvPr id="19" name="TextBox 18">
            <a:extLst>
              <a:ext uri="{FF2B5EF4-FFF2-40B4-BE49-F238E27FC236}">
                <a16:creationId xmlns:a16="http://schemas.microsoft.com/office/drawing/2014/main" id="{A7150EA0-E6B5-92BC-4474-A11E58FC0537}"/>
              </a:ext>
            </a:extLst>
          </p:cNvPr>
          <p:cNvSpPr txBox="1"/>
          <p:nvPr/>
        </p:nvSpPr>
        <p:spPr>
          <a:xfrm>
            <a:off x="9535337" y="5502243"/>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0" name="TextBox 19">
            <a:extLst>
              <a:ext uri="{FF2B5EF4-FFF2-40B4-BE49-F238E27FC236}">
                <a16:creationId xmlns:a16="http://schemas.microsoft.com/office/drawing/2014/main" id="{ED8A570B-311D-3529-29CB-65DE5750D1FB}"/>
              </a:ext>
            </a:extLst>
          </p:cNvPr>
          <p:cNvSpPr txBox="1"/>
          <p:nvPr/>
        </p:nvSpPr>
        <p:spPr>
          <a:xfrm>
            <a:off x="3744766" y="5695895"/>
            <a:ext cx="539138" cy="270843"/>
          </a:xfrm>
          <a:prstGeom prst="rect">
            <a:avLst/>
          </a:prstGeom>
          <a:solidFill>
            <a:schemeClr val="bg1"/>
          </a:solidFill>
        </p:spPr>
        <p:txBody>
          <a:bodyPr wrap="square" rtlCol="0">
            <a:spAutoFit/>
          </a:bodyPr>
          <a:lstStyle/>
          <a:p>
            <a:r>
              <a:rPr lang="en-US" sz="1000" b="1" dirty="0">
                <a:latin typeface="Century Gothic" panose="020B0502020202020204" pitchFamily="34" charset="0"/>
              </a:rPr>
              <a:t>YEAR</a:t>
            </a:r>
          </a:p>
        </p:txBody>
      </p:sp>
      <p:sp>
        <p:nvSpPr>
          <p:cNvPr id="21" name="TextBox 20">
            <a:extLst>
              <a:ext uri="{FF2B5EF4-FFF2-40B4-BE49-F238E27FC236}">
                <a16:creationId xmlns:a16="http://schemas.microsoft.com/office/drawing/2014/main" id="{1BDB1590-3D81-9591-7013-B590FA9D24FE}"/>
              </a:ext>
            </a:extLst>
          </p:cNvPr>
          <p:cNvSpPr txBox="1"/>
          <p:nvPr/>
        </p:nvSpPr>
        <p:spPr>
          <a:xfrm>
            <a:off x="4302908" y="5696681"/>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a:t>
            </a:r>
          </a:p>
        </p:txBody>
      </p:sp>
      <p:sp>
        <p:nvSpPr>
          <p:cNvPr id="22" name="TextBox 21">
            <a:extLst>
              <a:ext uri="{FF2B5EF4-FFF2-40B4-BE49-F238E27FC236}">
                <a16:creationId xmlns:a16="http://schemas.microsoft.com/office/drawing/2014/main" id="{B28A5BEE-4A7C-F884-11E1-4423C0992C2A}"/>
              </a:ext>
            </a:extLst>
          </p:cNvPr>
          <p:cNvSpPr txBox="1"/>
          <p:nvPr/>
        </p:nvSpPr>
        <p:spPr>
          <a:xfrm>
            <a:off x="497047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10</a:t>
            </a:r>
          </a:p>
        </p:txBody>
      </p:sp>
      <p:sp>
        <p:nvSpPr>
          <p:cNvPr id="23" name="TextBox 22">
            <a:extLst>
              <a:ext uri="{FF2B5EF4-FFF2-40B4-BE49-F238E27FC236}">
                <a16:creationId xmlns:a16="http://schemas.microsoft.com/office/drawing/2014/main" id="{D5E6FEDB-A940-5A02-55DF-1A4AB802F43B}"/>
              </a:ext>
            </a:extLst>
          </p:cNvPr>
          <p:cNvSpPr txBox="1"/>
          <p:nvPr/>
        </p:nvSpPr>
        <p:spPr>
          <a:xfrm>
            <a:off x="564365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15</a:t>
            </a:r>
          </a:p>
        </p:txBody>
      </p:sp>
      <p:sp>
        <p:nvSpPr>
          <p:cNvPr id="24" name="TextBox 23">
            <a:extLst>
              <a:ext uri="{FF2B5EF4-FFF2-40B4-BE49-F238E27FC236}">
                <a16:creationId xmlns:a16="http://schemas.microsoft.com/office/drawing/2014/main" id="{AAA086EA-0350-0DDD-9BAA-FE05457A20DF}"/>
              </a:ext>
            </a:extLst>
          </p:cNvPr>
          <p:cNvSpPr txBox="1"/>
          <p:nvPr/>
        </p:nvSpPr>
        <p:spPr>
          <a:xfrm>
            <a:off x="6311222"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20</a:t>
            </a:r>
          </a:p>
        </p:txBody>
      </p:sp>
      <p:sp>
        <p:nvSpPr>
          <p:cNvPr id="25" name="TextBox 24">
            <a:extLst>
              <a:ext uri="{FF2B5EF4-FFF2-40B4-BE49-F238E27FC236}">
                <a16:creationId xmlns:a16="http://schemas.microsoft.com/office/drawing/2014/main" id="{454A620E-BDD3-46AB-10BF-58F5F6FFD8FF}"/>
              </a:ext>
            </a:extLst>
          </p:cNvPr>
          <p:cNvSpPr txBox="1"/>
          <p:nvPr/>
        </p:nvSpPr>
        <p:spPr>
          <a:xfrm>
            <a:off x="6990010"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26" name="TextBox 25">
            <a:extLst>
              <a:ext uri="{FF2B5EF4-FFF2-40B4-BE49-F238E27FC236}">
                <a16:creationId xmlns:a16="http://schemas.microsoft.com/office/drawing/2014/main" id="{B05BB7D9-2A97-EB78-9EFF-3F2D47D2811F}"/>
              </a:ext>
            </a:extLst>
          </p:cNvPr>
          <p:cNvSpPr txBox="1"/>
          <p:nvPr/>
        </p:nvSpPr>
        <p:spPr>
          <a:xfrm>
            <a:off x="7663188"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27" name="TextBox 26">
            <a:extLst>
              <a:ext uri="{FF2B5EF4-FFF2-40B4-BE49-F238E27FC236}">
                <a16:creationId xmlns:a16="http://schemas.microsoft.com/office/drawing/2014/main" id="{296D7815-5D84-58B5-B1E3-72E04147B076}"/>
              </a:ext>
            </a:extLst>
          </p:cNvPr>
          <p:cNvSpPr txBox="1"/>
          <p:nvPr/>
        </p:nvSpPr>
        <p:spPr>
          <a:xfrm>
            <a:off x="832514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28" name="TextBox 27">
            <a:extLst>
              <a:ext uri="{FF2B5EF4-FFF2-40B4-BE49-F238E27FC236}">
                <a16:creationId xmlns:a16="http://schemas.microsoft.com/office/drawing/2014/main" id="{88F23B38-2394-1E77-48B8-EC31A541E394}"/>
              </a:ext>
            </a:extLst>
          </p:cNvPr>
          <p:cNvSpPr txBox="1"/>
          <p:nvPr/>
        </p:nvSpPr>
        <p:spPr>
          <a:xfrm>
            <a:off x="899832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29" name="TextBox 28">
            <a:extLst>
              <a:ext uri="{FF2B5EF4-FFF2-40B4-BE49-F238E27FC236}">
                <a16:creationId xmlns:a16="http://schemas.microsoft.com/office/drawing/2014/main" id="{A2D836CA-C14F-687E-DFB3-CF8A170D0333}"/>
              </a:ext>
            </a:extLst>
          </p:cNvPr>
          <p:cNvSpPr txBox="1"/>
          <p:nvPr/>
        </p:nvSpPr>
        <p:spPr>
          <a:xfrm>
            <a:off x="7831386" y="4503727"/>
            <a:ext cx="1322591" cy="270843"/>
          </a:xfrm>
          <a:prstGeom prst="rect">
            <a:avLst/>
          </a:prstGeom>
          <a:solidFill>
            <a:srgbClr val="CEDECC"/>
          </a:solidFill>
        </p:spPr>
        <p:txBody>
          <a:bodyPr wrap="square" rtlCol="0">
            <a:spAutoFit/>
          </a:bodyPr>
          <a:lstStyle/>
          <a:p>
            <a:pPr algn="r"/>
            <a:r>
              <a:rPr lang="en-US" sz="950" b="1" dirty="0">
                <a:latin typeface="Century Gothic" panose="020B0502020202020204" pitchFamily="34" charset="0"/>
              </a:rPr>
              <a:t>Compound interest</a:t>
            </a:r>
          </a:p>
        </p:txBody>
      </p:sp>
      <p:sp>
        <p:nvSpPr>
          <p:cNvPr id="30" name="TextBox 29">
            <a:extLst>
              <a:ext uri="{FF2B5EF4-FFF2-40B4-BE49-F238E27FC236}">
                <a16:creationId xmlns:a16="http://schemas.microsoft.com/office/drawing/2014/main" id="{0AA38932-E6D7-3A2F-454F-A7708C009A5F}"/>
              </a:ext>
            </a:extLst>
          </p:cNvPr>
          <p:cNvSpPr txBox="1"/>
          <p:nvPr/>
        </p:nvSpPr>
        <p:spPr>
          <a:xfrm>
            <a:off x="7839110" y="5101614"/>
            <a:ext cx="1322591" cy="270843"/>
          </a:xfrm>
          <a:prstGeom prst="rect">
            <a:avLst/>
          </a:prstGeom>
          <a:solidFill>
            <a:srgbClr val="F1F4D4"/>
          </a:solidFill>
        </p:spPr>
        <p:txBody>
          <a:bodyPr wrap="square" rtlCol="0">
            <a:spAutoFit/>
          </a:bodyPr>
          <a:lstStyle/>
          <a:p>
            <a:pPr algn="r"/>
            <a:r>
              <a:rPr lang="en-US" sz="950" b="1" dirty="0">
                <a:latin typeface="Century Gothic" panose="020B0502020202020204" pitchFamily="34" charset="0"/>
              </a:rPr>
              <a:t>Simple interest</a:t>
            </a:r>
          </a:p>
        </p:txBody>
      </p:sp>
      <p:sp>
        <p:nvSpPr>
          <p:cNvPr id="31" name="Rectangle 30">
            <a:extLst>
              <a:ext uri="{FF2B5EF4-FFF2-40B4-BE49-F238E27FC236}">
                <a16:creationId xmlns:a16="http://schemas.microsoft.com/office/drawing/2014/main" id="{9DD1C5E6-0E13-095C-1883-4B92A995FB00}"/>
              </a:ext>
            </a:extLst>
          </p:cNvPr>
          <p:cNvSpPr/>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9DA08E8-AE18-6667-12F4-5399206E9938}"/>
              </a:ext>
            </a:extLst>
          </p:cNvPr>
          <p:cNvSpPr txBox="1"/>
          <p:nvPr/>
        </p:nvSpPr>
        <p:spPr>
          <a:xfrm>
            <a:off x="7868747" y="5420175"/>
            <a:ext cx="1322591" cy="270843"/>
          </a:xfrm>
          <a:prstGeom prst="rect">
            <a:avLst/>
          </a:prstGeom>
          <a:noFill/>
        </p:spPr>
        <p:txBody>
          <a:bodyPr wrap="square" rtlCol="0">
            <a:spAutoFit/>
          </a:bodyPr>
          <a:lstStyle/>
          <a:p>
            <a:pPr algn="r"/>
            <a:r>
              <a:rPr lang="en-US" sz="950" b="1" dirty="0">
                <a:latin typeface="Century Gothic" panose="020B0502020202020204" pitchFamily="34" charset="0"/>
              </a:rPr>
              <a:t>Initial investment</a:t>
            </a:r>
          </a:p>
        </p:txBody>
      </p:sp>
      <p:sp>
        <p:nvSpPr>
          <p:cNvPr id="33" name="TextBox 32">
            <a:extLst>
              <a:ext uri="{FF2B5EF4-FFF2-40B4-BE49-F238E27FC236}">
                <a16:creationId xmlns:a16="http://schemas.microsoft.com/office/drawing/2014/main" id="{FCF08A7B-47A1-C0E9-41DE-28FFB328EC13}"/>
              </a:ext>
            </a:extLst>
          </p:cNvPr>
          <p:cNvSpPr txBox="1"/>
          <p:nvPr/>
        </p:nvSpPr>
        <p:spPr>
          <a:xfrm>
            <a:off x="3529224" y="1204561"/>
            <a:ext cx="7992894"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compounding</a:t>
            </a:r>
          </a:p>
          <a:p>
            <a:r>
              <a:rPr lang="en-US" sz="1200" dirty="0">
                <a:latin typeface="Century Gothic" panose="020B0502020202020204" pitchFamily="34" charset="0"/>
              </a:rPr>
              <a:t>Compounding growth supercharges your savings, and it is especially powerful if you have a long time to</a:t>
            </a:r>
            <a:br>
              <a:rPr lang="en-US" sz="1200" dirty="0">
                <a:latin typeface="Century Gothic" panose="020B0502020202020204" pitchFamily="34" charset="0"/>
              </a:rPr>
            </a:br>
            <a:r>
              <a:rPr lang="en-US" sz="1200" dirty="0">
                <a:latin typeface="Century Gothic" panose="020B0502020202020204" pitchFamily="34" charset="0"/>
              </a:rPr>
              <a:t>stay invested. A single investment of $6,000 can grow approximately $90,000 after 40 years thanks to </a:t>
            </a:r>
            <a:br>
              <a:rPr lang="en-US" sz="1200" dirty="0">
                <a:latin typeface="Century Gothic" panose="020B0502020202020204" pitchFamily="34" charset="0"/>
              </a:rPr>
            </a:br>
            <a:r>
              <a:rPr lang="en-US" sz="1200" dirty="0">
                <a:latin typeface="Century Gothic" panose="020B0502020202020204" pitchFamily="34" charset="0"/>
              </a:rPr>
              <a:t>potential power of compounding growth–earning money on the money you earn.</a:t>
            </a:r>
          </a:p>
        </p:txBody>
      </p:sp>
    </p:spTree>
    <p:extLst>
      <p:ext uri="{BB962C8B-B14F-4D97-AF65-F5344CB8AC3E}">
        <p14:creationId xmlns:p14="http://schemas.microsoft.com/office/powerpoint/2010/main" val="373533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423E-DB4B-61B2-8B6E-9656E1247C43}"/>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7" name="Rectangle 6">
            <a:extLst>
              <a:ext uri="{FF2B5EF4-FFF2-40B4-BE49-F238E27FC236}">
                <a16:creationId xmlns:a16="http://schemas.microsoft.com/office/drawing/2014/main" id="{3C4F85DE-EC85-0E5B-B5B2-DDBCA913A8B1}"/>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5BCA8-3DC5-B35F-87C7-16E68E0BDB3F}"/>
              </a:ext>
            </a:extLst>
          </p:cNvPr>
          <p:cNvSpPr txBox="1"/>
          <p:nvPr/>
        </p:nvSpPr>
        <p:spPr>
          <a:xfrm>
            <a:off x="446313" y="2613392"/>
            <a:ext cx="10874829" cy="1631216"/>
          </a:xfrm>
          <a:prstGeom prst="rect">
            <a:avLst/>
          </a:prstGeom>
          <a:noFill/>
        </p:spPr>
        <p:txBody>
          <a:bodyPr wrap="square">
            <a:spAutoFit/>
          </a:bodyPr>
          <a:lstStyle/>
          <a:p>
            <a:r>
              <a:rPr lang="en-US" sz="5000" b="1" dirty="0">
                <a:solidFill>
                  <a:srgbClr val="205885"/>
                </a:solidFill>
                <a:latin typeface="Century Gothic" panose="020B0502020202020204" pitchFamily="34" charset="0"/>
                <a:ea typeface="+mj-lt"/>
                <a:cs typeface="+mj-lt"/>
              </a:rPr>
              <a:t>How can compound interest </a:t>
            </a:r>
            <a:br>
              <a:rPr lang="en-US" sz="5000" b="1" dirty="0">
                <a:solidFill>
                  <a:srgbClr val="205885"/>
                </a:solidFill>
                <a:latin typeface="Century Gothic" panose="020B0502020202020204" pitchFamily="34" charset="0"/>
                <a:ea typeface="+mj-lt"/>
                <a:cs typeface="+mj-lt"/>
              </a:rPr>
            </a:br>
            <a:r>
              <a:rPr lang="en-US" sz="5000" b="1" dirty="0">
                <a:solidFill>
                  <a:srgbClr val="205885"/>
                </a:solidFill>
                <a:latin typeface="Century Gothic" panose="020B0502020202020204" pitchFamily="34" charset="0"/>
                <a:ea typeface="+mj-lt"/>
                <a:cs typeface="+mj-lt"/>
              </a:rPr>
              <a:t>can hurt debtors?  </a:t>
            </a:r>
            <a:endParaRPr lang="en-US" sz="5000" b="1" dirty="0">
              <a:solidFill>
                <a:srgbClr val="205885"/>
              </a:solidFill>
              <a:latin typeface="Century Gothic" panose="020B0502020202020204" pitchFamily="34" charset="0"/>
            </a:endParaRPr>
          </a:p>
        </p:txBody>
      </p:sp>
    </p:spTree>
    <p:extLst>
      <p:ext uri="{BB962C8B-B14F-4D97-AF65-F5344CB8AC3E}">
        <p14:creationId xmlns:p14="http://schemas.microsoft.com/office/powerpoint/2010/main" val="66154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sz="3200" b="1" dirty="0">
                <a:cs typeface="Calibri"/>
              </a:rPr>
              <a:t>Credit card and compound Interest</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13</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Interest is charged to your credit card if you haven’t fully paid off your balance from your last billing period.</a:t>
            </a:r>
          </a:p>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Credit card interest rates are expressed through a metric called an annual percentage rate, or APR.</a:t>
            </a:r>
          </a:p>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Canadian cards typically run between 19.99% and 25.99%.</a:t>
            </a:r>
          </a:p>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Most credit cards charge a slightly higher APR on cash advances (withdrawing cash from your credit card on an ATM).</a:t>
            </a:r>
          </a:p>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Credit card companies compound interest daily, but will often charge it on a monthly basis. On an APR of 20%, the daily percentage rate comes out to around 0.055%.</a:t>
            </a:r>
            <a:endParaRPr lang="en-US" sz="1600" dirty="0">
              <a:latin typeface="Century Gothic" panose="020B0502020202020204" pitchFamily="34" charset="0"/>
            </a:endParaRPr>
          </a:p>
          <a:p>
            <a:pPr marL="227013" indent="-227013">
              <a:buClr>
                <a:srgbClr val="A2AAAD"/>
              </a:buClr>
              <a:buFont typeface="Arial" panose="020B0604020202020204" pitchFamily="34" charset="0"/>
              <a:buChar char="•"/>
            </a:pPr>
            <a:r>
              <a:rPr lang="en-US" sz="1600" dirty="0">
                <a:latin typeface="Century Gothic" panose="020B0502020202020204" pitchFamily="34" charset="0"/>
                <a:ea typeface="Calibri"/>
                <a:cs typeface="Calibri"/>
              </a:rPr>
              <a:t>On a credit card with a balance of $1,000 and an APR of 20%, you would be charged an additional </a:t>
            </a:r>
            <a:br>
              <a:rPr lang="en-US" sz="1600" dirty="0">
                <a:latin typeface="Century Gothic" panose="020B0502020202020204" pitchFamily="34" charset="0"/>
                <a:ea typeface="Calibri"/>
                <a:cs typeface="Calibri"/>
              </a:rPr>
            </a:br>
            <a:r>
              <a:rPr lang="en-US" sz="1600" dirty="0">
                <a:latin typeface="Century Gothic" panose="020B0502020202020204" pitchFamily="34" charset="0"/>
                <a:ea typeface="Calibri"/>
                <a:cs typeface="Calibri"/>
              </a:rPr>
              <a:t>$0.55 in interest for each day the balance remained unpaid. When calculated monthly, that adds up to about $16.50.</a:t>
            </a:r>
          </a:p>
        </p:txBody>
      </p:sp>
    </p:spTree>
    <p:extLst>
      <p:ext uri="{BB962C8B-B14F-4D97-AF65-F5344CB8AC3E}">
        <p14:creationId xmlns:p14="http://schemas.microsoft.com/office/powerpoint/2010/main" val="28912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Compound interest and credit</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14</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1" indent="-227013">
              <a:lnSpc>
                <a:spcPct val="120000"/>
              </a:lnSpc>
              <a:buClr>
                <a:srgbClr val="A2AAAD"/>
              </a:buClr>
            </a:pPr>
            <a:r>
              <a:rPr lang="en-US" sz="1600" dirty="0">
                <a:latin typeface="Century Gothic" panose="020B0502020202020204" pitchFamily="34" charset="0"/>
                <a:ea typeface="+mn-lt"/>
                <a:cs typeface="+mn-lt"/>
              </a:rPr>
              <a:t>The debt continues to grow with each passing month, and the interest is calculated not just on the initial balance but also on the accumulated interest from previous months. </a:t>
            </a:r>
          </a:p>
          <a:p>
            <a:pPr marL="227013" lvl="1" indent="-227013">
              <a:lnSpc>
                <a:spcPct val="120000"/>
              </a:lnSpc>
              <a:buClr>
                <a:srgbClr val="A2AAAD"/>
              </a:buClr>
            </a:pPr>
            <a:r>
              <a:rPr lang="en-US" sz="1600" dirty="0">
                <a:latin typeface="Century Gothic" panose="020B0502020202020204" pitchFamily="34" charset="0"/>
                <a:ea typeface="+mn-lt"/>
                <a:cs typeface="+mn-lt"/>
              </a:rPr>
              <a:t>If the cardholder is only making minimum payments, which often cover just the interest and a small portion of the principal, the debt will grow faster due to compounding interest, making it harder to pay off the balance.</a:t>
            </a:r>
            <a:endParaRPr lang="en-US" sz="1600" dirty="0">
              <a:latin typeface="Century Gothic" panose="020B0502020202020204" pitchFamily="34" charset="0"/>
              <a:cs typeface="Calibri"/>
            </a:endParaRPr>
          </a:p>
          <a:p>
            <a:pPr marL="227013" lvl="1" indent="-227013">
              <a:lnSpc>
                <a:spcPct val="120000"/>
              </a:lnSpc>
              <a:buClr>
                <a:srgbClr val="A2AAAD"/>
              </a:buClr>
            </a:pPr>
            <a:r>
              <a:rPr lang="en-US" sz="1600" dirty="0">
                <a:latin typeface="Century Gothic" panose="020B0502020202020204" pitchFamily="34" charset="0"/>
                <a:ea typeface="+mn-lt"/>
                <a:cs typeface="+mn-lt"/>
              </a:rPr>
              <a:t>In the long run, compound interest can make it challenging for debtors to escape the cycle of debt, and they may end up paying much more than the initial amount borrowed. </a:t>
            </a:r>
            <a:endParaRPr lang="en-US" sz="1600" b="1" dirty="0">
              <a:latin typeface="Century Gothic" panose="020B0502020202020204" pitchFamily="34" charset="0"/>
              <a:cs typeface="Calibri" panose="020F0502020204030204"/>
            </a:endParaRPr>
          </a:p>
        </p:txBody>
      </p:sp>
    </p:spTree>
    <p:extLst>
      <p:ext uri="{BB962C8B-B14F-4D97-AF65-F5344CB8AC3E}">
        <p14:creationId xmlns:p14="http://schemas.microsoft.com/office/powerpoint/2010/main" val="52954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Investigation</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4556805" cy="3581397"/>
          </a:xfrm>
          <a:prstGeom prst="rect">
            <a:avLst/>
          </a:prstGeom>
        </p:spPr>
        <p:txBody>
          <a:bodyPr>
            <a:noAutofit/>
          </a:bodyPr>
          <a:lstStyle/>
          <a:p>
            <a:pPr marL="0" indent="0">
              <a:buNone/>
            </a:pPr>
            <a:r>
              <a:rPr lang="en-US" sz="1600" dirty="0">
                <a:latin typeface="Century Gothic" panose="020B0502020202020204" pitchFamily="34" charset="0"/>
                <a:cs typeface="Arial"/>
              </a:rPr>
              <a:t>Interest accrued = P(1 + r/n)</a:t>
            </a:r>
            <a:r>
              <a:rPr lang="en-US" sz="1600" baseline="30000" dirty="0" err="1">
                <a:latin typeface="Century Gothic" panose="020B0502020202020204" pitchFamily="34" charset="0"/>
                <a:cs typeface="Arial"/>
              </a:rPr>
              <a:t>nt</a:t>
            </a:r>
            <a:r>
              <a:rPr lang="en-US" sz="1600" dirty="0">
                <a:latin typeface="Century Gothic" panose="020B0502020202020204" pitchFamily="34" charset="0"/>
                <a:cs typeface="Arial"/>
              </a:rPr>
              <a:t> - P</a:t>
            </a:r>
            <a:endParaRPr lang="en-US" sz="1600" baseline="30000" dirty="0">
              <a:latin typeface="Century Gothic" panose="020B0502020202020204" pitchFamily="34" charset="0"/>
              <a:cs typeface="Arial"/>
            </a:endParaRPr>
          </a:p>
          <a:p>
            <a:pPr marL="0" indent="0">
              <a:buNone/>
            </a:pPr>
            <a:br>
              <a:rPr lang="en-US" sz="1600" dirty="0">
                <a:latin typeface="Century Gothic" panose="020B0502020202020204" pitchFamily="34" charset="0"/>
                <a:cs typeface="Calibri"/>
              </a:rPr>
            </a:br>
            <a:r>
              <a:rPr lang="en-US" sz="1600" dirty="0">
                <a:latin typeface="Century Gothic" panose="020B0502020202020204" pitchFamily="34" charset="0"/>
                <a:cs typeface="Arial"/>
              </a:rPr>
              <a:t>r = interest rate per compounding period</a:t>
            </a:r>
          </a:p>
          <a:p>
            <a:pPr marL="0" indent="0">
              <a:buNone/>
            </a:pPr>
            <a:r>
              <a:rPr lang="en-US" sz="1600" dirty="0">
                <a:latin typeface="Century Gothic" panose="020B0502020202020204" pitchFamily="34" charset="0"/>
                <a:cs typeface="Arial"/>
              </a:rPr>
              <a:t>n = # of compounding periods</a:t>
            </a:r>
          </a:p>
          <a:p>
            <a:pPr marL="0" indent="0">
              <a:buNone/>
            </a:pPr>
            <a:r>
              <a:rPr lang="en-US" sz="1600" dirty="0">
                <a:latin typeface="Century Gothic" panose="020B0502020202020204" pitchFamily="34" charset="0"/>
                <a:cs typeface="Arial"/>
              </a:rPr>
              <a:t>P = Principal (original investment)</a:t>
            </a:r>
          </a:p>
          <a:p>
            <a:pPr marL="0" indent="0">
              <a:buNone/>
            </a:pPr>
            <a:r>
              <a:rPr lang="en-US" sz="1600" dirty="0">
                <a:latin typeface="Century Gothic" panose="020B0502020202020204" pitchFamily="34" charset="0"/>
                <a:cs typeface="Arial"/>
              </a:rPr>
              <a:t>T = time (in years)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15</a:t>
            </a:fld>
            <a:endParaRPr lang="en-US"/>
          </a:p>
        </p:txBody>
      </p:sp>
      <p:cxnSp>
        <p:nvCxnSpPr>
          <p:cNvPr id="4" name="Straight Connector 3">
            <a:extLst>
              <a:ext uri="{FF2B5EF4-FFF2-40B4-BE49-F238E27FC236}">
                <a16:creationId xmlns:a16="http://schemas.microsoft.com/office/drawing/2014/main" id="{6F1A5E6A-266A-E109-BE53-528A68453A77}"/>
              </a:ext>
            </a:extLst>
          </p:cNvPr>
          <p:cNvCxnSpPr>
            <a:cxnSpLocks/>
          </p:cNvCxnSpPr>
          <p:nvPr/>
        </p:nvCxnSpPr>
        <p:spPr>
          <a:xfrm>
            <a:off x="5127167" y="2116140"/>
            <a:ext cx="0" cy="25102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8EA6A6AB-284B-838A-5244-DBCCBB780040}"/>
              </a:ext>
            </a:extLst>
          </p:cNvPr>
          <p:cNvSpPr txBox="1">
            <a:spLocks/>
          </p:cNvSpPr>
          <p:nvPr/>
        </p:nvSpPr>
        <p:spPr>
          <a:xfrm>
            <a:off x="5551716" y="2116140"/>
            <a:ext cx="5580036"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Century Gothic" panose="020B0502020202020204" pitchFamily="34" charset="0"/>
                <a:cs typeface="Arial"/>
              </a:rPr>
              <a:t>What would the formula be for monthly accrued interest on a $1,000 credit card balance, with 20% APR compounded daily?</a:t>
            </a:r>
            <a:br>
              <a:rPr lang="en-US" sz="1600" dirty="0">
                <a:latin typeface="Century Gothic" panose="020B0502020202020204" pitchFamily="34" charset="0"/>
                <a:cs typeface="Arial"/>
              </a:rPr>
            </a:br>
            <a:endParaRPr lang="en-US" sz="1600" dirty="0">
              <a:latin typeface="Century Gothic" panose="020B0502020202020204" pitchFamily="34" charset="0"/>
              <a:cs typeface="Arial"/>
            </a:endParaRPr>
          </a:p>
          <a:p>
            <a:pPr marL="0" indent="0">
              <a:buNone/>
            </a:pPr>
            <a:r>
              <a:rPr lang="en-US" sz="1600" b="1" dirty="0">
                <a:latin typeface="Century Gothic" panose="020B0502020202020204" pitchFamily="34" charset="0"/>
                <a:cs typeface="Arial"/>
              </a:rPr>
              <a:t>Answer: </a:t>
            </a:r>
            <a:br>
              <a:rPr lang="en-US" sz="1600" b="1" dirty="0">
                <a:latin typeface="Century Gothic" panose="020B0502020202020204" pitchFamily="34" charset="0"/>
                <a:cs typeface="Arial"/>
              </a:rPr>
            </a:br>
            <a:r>
              <a:rPr lang="en-US" sz="1600" dirty="0">
                <a:latin typeface="Century Gothic" panose="020B0502020202020204" pitchFamily="34" charset="0"/>
                <a:cs typeface="Arial"/>
              </a:rPr>
              <a:t>Monthly interest accrued = [1000(1 + .2/365)</a:t>
            </a:r>
            <a:r>
              <a:rPr lang="en-US" sz="1600" baseline="30000" dirty="0">
                <a:latin typeface="Century Gothic" panose="020B0502020202020204" pitchFamily="34" charset="0"/>
                <a:cs typeface="Arial"/>
              </a:rPr>
              <a:t>(365)(1/12)</a:t>
            </a:r>
            <a:r>
              <a:rPr lang="en-US" sz="1600" dirty="0">
                <a:latin typeface="Century Gothic" panose="020B0502020202020204" pitchFamily="34" charset="0"/>
                <a:cs typeface="Arial"/>
              </a:rPr>
              <a:t> - P</a:t>
            </a:r>
          </a:p>
        </p:txBody>
      </p:sp>
    </p:spTree>
    <p:extLst>
      <p:ext uri="{BB962C8B-B14F-4D97-AF65-F5344CB8AC3E}">
        <p14:creationId xmlns:p14="http://schemas.microsoft.com/office/powerpoint/2010/main" val="301643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Your task: </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018167"/>
            <a:ext cx="11158193" cy="1432603"/>
          </a:xfrm>
          <a:prstGeom prst="rect">
            <a:avLst/>
          </a:prstGeom>
        </p:spPr>
        <p:txBody>
          <a:bodyPr>
            <a:noAutofit/>
          </a:bodyPr>
          <a:lstStyle/>
          <a:p>
            <a:pPr marL="0" indent="0">
              <a:buNone/>
            </a:pPr>
            <a:r>
              <a:rPr lang="en-US" sz="2500" dirty="0">
                <a:latin typeface="Century Gothic" panose="020B0502020202020204" pitchFamily="34" charset="0"/>
                <a:cs typeface="Arial"/>
              </a:rPr>
              <a:t>Use Excel to calculate how long will it take to pay off 1,000 on a credit card charging 20% interest per year, compounded daily, if you pay off $30 per month?</a:t>
            </a:r>
            <a:endParaRPr lang="en-US" sz="2500"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16</a:t>
            </a:fld>
            <a:endParaRPr lang="en-US"/>
          </a:p>
        </p:txBody>
      </p:sp>
      <p:pic>
        <p:nvPicPr>
          <p:cNvPr id="5" name="Picture 4">
            <a:extLst>
              <a:ext uri="{FF2B5EF4-FFF2-40B4-BE49-F238E27FC236}">
                <a16:creationId xmlns:a16="http://schemas.microsoft.com/office/drawing/2014/main" id="{D8638534-8F6F-0027-329C-9251E32EC8EA}"/>
              </a:ext>
            </a:extLst>
          </p:cNvPr>
          <p:cNvPicPr>
            <a:picLocks noChangeAspect="1"/>
          </p:cNvPicPr>
          <p:nvPr/>
        </p:nvPicPr>
        <p:blipFill>
          <a:blip r:embed="rId3"/>
          <a:stretch>
            <a:fillRect/>
          </a:stretch>
        </p:blipFill>
        <p:spPr>
          <a:xfrm>
            <a:off x="612568" y="3582546"/>
            <a:ext cx="10438413" cy="1750153"/>
          </a:xfrm>
          <a:prstGeom prst="rect">
            <a:avLst/>
          </a:prstGeom>
        </p:spPr>
      </p:pic>
    </p:spTree>
    <p:extLst>
      <p:ext uri="{BB962C8B-B14F-4D97-AF65-F5344CB8AC3E}">
        <p14:creationId xmlns:p14="http://schemas.microsoft.com/office/powerpoint/2010/main" val="344540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ea typeface="Calibri Light"/>
                <a:cs typeface="Calibri Light"/>
              </a:rPr>
              <a:t>Answer: 50 months</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018167"/>
            <a:ext cx="4023405" cy="3370262"/>
          </a:xfrm>
          <a:prstGeom prst="rect">
            <a:avLst/>
          </a:prstGeom>
        </p:spPr>
        <p:txBody>
          <a:bodyPr>
            <a:noAutofit/>
          </a:bodyPr>
          <a:lstStyle/>
          <a:p>
            <a:pPr marL="0" indent="0">
              <a:buNone/>
            </a:pPr>
            <a:r>
              <a:rPr lang="en-US" sz="2500" dirty="0">
                <a:latin typeface="Century Gothic" panose="020B0502020202020204" pitchFamily="34" charset="0"/>
                <a:ea typeface="Calibri"/>
                <a:cs typeface="Calibri"/>
              </a:rPr>
              <a:t>How much will you end up paying in total over the 30 months?</a:t>
            </a:r>
          </a:p>
          <a:p>
            <a:pPr marL="0" indent="0">
              <a:buNone/>
            </a:pPr>
            <a:r>
              <a:rPr lang="en-US" sz="2500" dirty="0">
                <a:latin typeface="Century Gothic" panose="020B0502020202020204" pitchFamily="34" charset="0"/>
                <a:ea typeface="Calibri"/>
                <a:cs typeface="Calibri"/>
              </a:rPr>
              <a:t>30x50=$1,500 </a:t>
            </a:r>
            <a:r>
              <a:rPr lang="en-US" sz="2500" dirty="0">
                <a:latin typeface="Century Gothic" panose="020B0502020202020204" pitchFamily="34" charset="0"/>
              </a:rPr>
              <a:t>–</a:t>
            </a:r>
            <a:r>
              <a:rPr lang="en-US" sz="2500" dirty="0">
                <a:latin typeface="Century Gothic" panose="020B0502020202020204" pitchFamily="34" charset="0"/>
                <a:ea typeface="Calibri"/>
                <a:cs typeface="Calibri"/>
              </a:rPr>
              <a:t> $500 more than your initial balance!</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17</a:t>
            </a:fld>
            <a:endParaRPr lang="en-US"/>
          </a:p>
        </p:txBody>
      </p:sp>
      <p:pic>
        <p:nvPicPr>
          <p:cNvPr id="4" name="Picture 3">
            <a:extLst>
              <a:ext uri="{FF2B5EF4-FFF2-40B4-BE49-F238E27FC236}">
                <a16:creationId xmlns:a16="http://schemas.microsoft.com/office/drawing/2014/main" id="{59EF016D-BCEB-5E41-C78D-8F7F502293E8}"/>
              </a:ext>
            </a:extLst>
          </p:cNvPr>
          <p:cNvPicPr>
            <a:picLocks noChangeAspect="1"/>
          </p:cNvPicPr>
          <p:nvPr/>
        </p:nvPicPr>
        <p:blipFill>
          <a:blip r:embed="rId3"/>
          <a:stretch>
            <a:fillRect/>
          </a:stretch>
        </p:blipFill>
        <p:spPr>
          <a:xfrm>
            <a:off x="5054311" y="2018167"/>
            <a:ext cx="3111366" cy="3832203"/>
          </a:xfrm>
          <a:prstGeom prst="rect">
            <a:avLst/>
          </a:prstGeom>
        </p:spPr>
      </p:pic>
      <p:pic>
        <p:nvPicPr>
          <p:cNvPr id="6" name="Picture 5">
            <a:extLst>
              <a:ext uri="{FF2B5EF4-FFF2-40B4-BE49-F238E27FC236}">
                <a16:creationId xmlns:a16="http://schemas.microsoft.com/office/drawing/2014/main" id="{C6EBB4A3-5BAF-DCC5-B6AC-1E8178F971EE}"/>
              </a:ext>
            </a:extLst>
          </p:cNvPr>
          <p:cNvPicPr>
            <a:picLocks noChangeAspect="1"/>
          </p:cNvPicPr>
          <p:nvPr/>
        </p:nvPicPr>
        <p:blipFill>
          <a:blip r:embed="rId4"/>
          <a:stretch>
            <a:fillRect/>
          </a:stretch>
        </p:blipFill>
        <p:spPr>
          <a:xfrm>
            <a:off x="8318077" y="2190403"/>
            <a:ext cx="3065675" cy="3659967"/>
          </a:xfrm>
          <a:prstGeom prst="rect">
            <a:avLst/>
          </a:prstGeom>
        </p:spPr>
      </p:pic>
    </p:spTree>
    <p:extLst>
      <p:ext uri="{BB962C8B-B14F-4D97-AF65-F5344CB8AC3E}">
        <p14:creationId xmlns:p14="http://schemas.microsoft.com/office/powerpoint/2010/main" val="288149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Homework: Reflection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18</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entury Gothic" panose="020B0502020202020204" pitchFamily="34" charset="0"/>
                <a:cs typeface="Arial"/>
              </a:rPr>
              <a:t>Complete a reflection that answers the following questions: </a:t>
            </a:r>
            <a:endParaRPr lang="en-US" sz="2500" dirty="0">
              <a:latin typeface="Century Gothic" panose="020B0502020202020204" pitchFamily="34" charset="0"/>
              <a:ea typeface="Calibri" panose="020F0502020204030204"/>
              <a:cs typeface="Calibri" panose="020F0502020204030204"/>
            </a:endParaRPr>
          </a:p>
          <a:p>
            <a:pPr marL="342900" indent="-342900">
              <a:buClr>
                <a:srgbClr val="A2AAAD"/>
              </a:buClr>
              <a:buFont typeface="Arial" panose="020B0604020202020204" pitchFamily="34" charset="0"/>
              <a:buChar char="•"/>
            </a:pPr>
            <a:r>
              <a:rPr lang="en-US" sz="2500" dirty="0">
                <a:latin typeface="Century Gothic" panose="020B0502020202020204" pitchFamily="34" charset="0"/>
                <a:cs typeface="Arial"/>
              </a:rPr>
              <a:t>What is the difference between simple and compound interest?</a:t>
            </a:r>
          </a:p>
          <a:p>
            <a:pPr marL="342900" indent="-342900">
              <a:buClr>
                <a:srgbClr val="A2AAAD"/>
              </a:buClr>
              <a:buFont typeface="Arial" panose="020B0604020202020204" pitchFamily="34" charset="0"/>
              <a:buChar char="•"/>
            </a:pPr>
            <a:r>
              <a:rPr lang="en-US" sz="2500" dirty="0">
                <a:latin typeface="Century Gothic" panose="020B0502020202020204" pitchFamily="34" charset="0"/>
                <a:cs typeface="Arial"/>
              </a:rPr>
              <a:t>What are three ways that you can use compound interest in your </a:t>
            </a:r>
            <a:r>
              <a:rPr lang="en-US" sz="2500" dirty="0" err="1">
                <a:latin typeface="Century Gothic" panose="020B0502020202020204" pitchFamily="34" charset="0"/>
                <a:cs typeface="Arial"/>
              </a:rPr>
              <a:t>favour</a:t>
            </a:r>
            <a:r>
              <a:rPr lang="en-US" sz="2500" dirty="0">
                <a:latin typeface="Century Gothic" panose="020B0502020202020204" pitchFamily="34" charset="0"/>
                <a:cs typeface="Arial"/>
              </a:rPr>
              <a:t> to maximize your investment returns?</a:t>
            </a:r>
            <a:endParaRPr lang="en-US" sz="2500" dirty="0">
              <a:latin typeface="Century Gothic" panose="020B0502020202020204" pitchFamily="34" charset="0"/>
              <a:ea typeface="Calibri"/>
              <a:cs typeface="Calibri"/>
            </a:endParaRPr>
          </a:p>
          <a:p>
            <a:pPr marL="342900" indent="-342900">
              <a:buClr>
                <a:srgbClr val="A2AAAD"/>
              </a:buClr>
              <a:buFont typeface="Arial" panose="020B0604020202020204" pitchFamily="34" charset="0"/>
              <a:buChar char="•"/>
            </a:pPr>
            <a:r>
              <a:rPr lang="en-US" sz="2500" dirty="0">
                <a:latin typeface="Century Gothic" panose="020B0502020202020204" pitchFamily="34" charset="0"/>
                <a:cs typeface="Arial"/>
              </a:rPr>
              <a:t>As a borrower, how can compound interest hurt you? How can you avoid paying interest on credit card balances?</a:t>
            </a:r>
            <a:endParaRPr lang="en-US" sz="2500" dirty="0">
              <a:latin typeface="Century Gothic" panose="020B0502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333486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dirty="0">
                <a:cs typeface="Calibri Light"/>
              </a:rPr>
              <a:t>Minds on</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2</a:t>
            </a:fld>
            <a:endParaRPr lang="en-US" dirty="0"/>
          </a:p>
        </p:txBody>
      </p:sp>
      <p:sp>
        <p:nvSpPr>
          <p:cNvPr id="5" name="TextBox 4">
            <a:extLst>
              <a:ext uri="{FF2B5EF4-FFF2-40B4-BE49-F238E27FC236}">
                <a16:creationId xmlns:a16="http://schemas.microsoft.com/office/drawing/2014/main" id="{F7BD4FB9-70BA-4365-A6EF-66407E1DF81D}"/>
              </a:ext>
            </a:extLst>
          </p:cNvPr>
          <p:cNvSpPr txBox="1"/>
          <p:nvPr/>
        </p:nvSpPr>
        <p:spPr>
          <a:xfrm>
            <a:off x="517870" y="3429000"/>
            <a:ext cx="6536073" cy="1246495"/>
          </a:xfrm>
          <a:prstGeom prst="rect">
            <a:avLst/>
          </a:prstGeom>
          <a:noFill/>
        </p:spPr>
        <p:txBody>
          <a:bodyPr wrap="square">
            <a:spAutoFit/>
          </a:bodyPr>
          <a:lstStyle/>
          <a:p>
            <a:r>
              <a:rPr lang="en-US" sz="2500" dirty="0">
                <a:solidFill>
                  <a:srgbClr val="1F2426"/>
                </a:solidFill>
                <a:latin typeface="Century Gothic" panose="020B0502020202020204" pitchFamily="34" charset="0"/>
                <a:cs typeface="Arial"/>
              </a:rPr>
              <a:t>Would you rather start with a penny and double your money daily for 30 days or have $1 million?</a:t>
            </a:r>
            <a:endParaRPr lang="en-US" sz="2500" dirty="0">
              <a:latin typeface="Century Gothic" panose="020B0502020202020204" pitchFamily="34" charset="0"/>
              <a:cs typeface="Calibri" panose="020F0502020204030204"/>
            </a:endParaRPr>
          </a:p>
        </p:txBody>
      </p:sp>
      <p:sp>
        <p:nvSpPr>
          <p:cNvPr id="6" name="Oval 5">
            <a:extLst>
              <a:ext uri="{FF2B5EF4-FFF2-40B4-BE49-F238E27FC236}">
                <a16:creationId xmlns:a16="http://schemas.microsoft.com/office/drawing/2014/main" id="{71B308FA-6EC7-9D37-7E5A-6C007927271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8" name="Picture 7">
            <a:extLst>
              <a:ext uri="{FF2B5EF4-FFF2-40B4-BE49-F238E27FC236}">
                <a16:creationId xmlns:a16="http://schemas.microsoft.com/office/drawing/2014/main" id="{DB9E888C-DAC5-39AD-D52D-C6F33E676282}"/>
              </a:ext>
            </a:extLst>
          </p:cNvPr>
          <p:cNvPicPr>
            <a:picLocks noChangeAspect="1"/>
          </p:cNvPicPr>
          <p:nvPr/>
        </p:nvPicPr>
        <p:blipFill>
          <a:blip r:embed="rId3"/>
          <a:stretch>
            <a:fillRect/>
          </a:stretch>
        </p:blipFill>
        <p:spPr>
          <a:xfrm>
            <a:off x="8473240" y="3200355"/>
            <a:ext cx="1936503" cy="1613753"/>
          </a:xfrm>
          <a:prstGeom prst="rect">
            <a:avLst/>
          </a:prstGeom>
        </p:spPr>
      </p:pic>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sz="3200" dirty="0"/>
              <a:t>Growth of a penny that doubles daily for 30 days</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3</a:t>
            </a:fld>
            <a:endParaRPr lang="en-US" dirty="0"/>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extLst>
              <p:ext uri="{D42A27DB-BD31-4B8C-83A1-F6EECF244321}">
                <p14:modId xmlns:p14="http://schemas.microsoft.com/office/powerpoint/2010/main" val="232980935"/>
              </p:ext>
            </p:extLst>
          </p:nvPr>
        </p:nvGraphicFramePr>
        <p:xfrm>
          <a:off x="651210" y="1828800"/>
          <a:ext cx="11022920" cy="4160520"/>
        </p:xfrm>
        <a:graphic>
          <a:graphicData uri="http://schemas.openxmlformats.org/drawingml/2006/table">
            <a:tbl>
              <a:tblPr firstRow="1" bandRow="1">
                <a:tableStyleId>{5C22544A-7EE6-4342-B048-85BDC9FD1C3A}</a:tableStyleId>
              </a:tblPr>
              <a:tblGrid>
                <a:gridCol w="2710543">
                  <a:extLst>
                    <a:ext uri="{9D8B030D-6E8A-4147-A177-3AD203B41FA5}">
                      <a16:colId xmlns:a16="http://schemas.microsoft.com/office/drawing/2014/main" val="2324842690"/>
                    </a:ext>
                  </a:extLst>
                </a:gridCol>
                <a:gridCol w="2895600">
                  <a:extLst>
                    <a:ext uri="{9D8B030D-6E8A-4147-A177-3AD203B41FA5}">
                      <a16:colId xmlns:a16="http://schemas.microsoft.com/office/drawing/2014/main" val="148973809"/>
                    </a:ext>
                  </a:extLst>
                </a:gridCol>
                <a:gridCol w="2808514">
                  <a:extLst>
                    <a:ext uri="{9D8B030D-6E8A-4147-A177-3AD203B41FA5}">
                      <a16:colId xmlns:a16="http://schemas.microsoft.com/office/drawing/2014/main" val="795722063"/>
                    </a:ext>
                  </a:extLst>
                </a:gridCol>
                <a:gridCol w="2608263">
                  <a:extLst>
                    <a:ext uri="{9D8B030D-6E8A-4147-A177-3AD203B41FA5}">
                      <a16:colId xmlns:a16="http://schemas.microsoft.com/office/drawing/2014/main" val="2336605656"/>
                    </a:ext>
                  </a:extLst>
                </a:gridCol>
              </a:tblGrid>
              <a:tr h="250370">
                <a:tc>
                  <a:txBody>
                    <a:bodyPr/>
                    <a:lstStyle/>
                    <a:p>
                      <a:r>
                        <a:rPr lang="en-US" sz="1200" dirty="0">
                          <a:solidFill>
                            <a:schemeClr val="tx1"/>
                          </a:solidFill>
                        </a:rPr>
                        <a:t>Day</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200" dirty="0">
                          <a:solidFill>
                            <a:schemeClr val="tx1"/>
                          </a:solidFill>
                        </a:rPr>
                        <a:t>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200" dirty="0">
                          <a:solidFill>
                            <a:schemeClr val="tx1"/>
                          </a:solidFill>
                        </a:rPr>
                        <a:t>Day (cont’d)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200" dirty="0">
                          <a:solidFill>
                            <a:schemeClr val="tx1"/>
                          </a:solidFill>
                        </a:rPr>
                        <a:t>Amount (cont’d)</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48194">
                <a:tc>
                  <a:txBody>
                    <a:bodyPr/>
                    <a:lstStyle/>
                    <a:p>
                      <a:r>
                        <a:rPr lang="en-US" sz="1100" dirty="0">
                          <a:latin typeface="Century Gothic" panose="020B0502020202020204" pitchFamily="34" charset="0"/>
                        </a:rPr>
                        <a:t>1</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$327.68</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250372">
                <a:tc>
                  <a:txBody>
                    <a:bodyPr/>
                    <a:lstStyle/>
                    <a:p>
                      <a:r>
                        <a:rPr lang="en-US" sz="1100" dirty="0">
                          <a:latin typeface="Century Gothic" panose="020B0502020202020204" pitchFamily="34" charset="0"/>
                        </a:rPr>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$655.36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250371">
                <a:tc>
                  <a:txBody>
                    <a:bodyPr/>
                    <a:lstStyle/>
                    <a:p>
                      <a:r>
                        <a:rPr lang="en-US" sz="1100" dirty="0">
                          <a:latin typeface="Century Gothic" panose="020B0502020202020204" pitchFamily="34" charset="0"/>
                        </a:rPr>
                        <a:t>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$1,310.72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239486">
                <a:tc>
                  <a:txBody>
                    <a:bodyPr/>
                    <a:lstStyle/>
                    <a:p>
                      <a:r>
                        <a:rPr lang="en-US" sz="1100" dirty="0">
                          <a:latin typeface="Century Gothic" panose="020B0502020202020204" pitchFamily="34" charset="0"/>
                        </a:rPr>
                        <a:t>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$2,621.44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224246">
                <a:tc>
                  <a:txBody>
                    <a:bodyPr/>
                    <a:lstStyle/>
                    <a:p>
                      <a:r>
                        <a:rPr lang="en-US" sz="1100" dirty="0">
                          <a:latin typeface="Century Gothic" panose="020B0502020202020204" pitchFamily="34" charset="0"/>
                        </a:rPr>
                        <a:t>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$5,242.88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r h="230777">
                <a:tc>
                  <a:txBody>
                    <a:bodyPr/>
                    <a:lstStyle/>
                    <a:p>
                      <a:r>
                        <a:rPr lang="en-US" sz="1100" dirty="0">
                          <a:latin typeface="Century Gothic" panose="020B0502020202020204" pitchFamily="34" charset="0"/>
                        </a:rPr>
                        <a:t>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$10,485.76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810251"/>
                  </a:ext>
                </a:extLst>
              </a:tr>
              <a:tr h="237309">
                <a:tc>
                  <a:txBody>
                    <a:bodyPr/>
                    <a:lstStyle/>
                    <a:p>
                      <a:r>
                        <a:rPr lang="en-US" sz="1100" dirty="0">
                          <a:latin typeface="Century Gothic" panose="020B0502020202020204" pitchFamily="34" charset="0"/>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$20,971.52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483552"/>
                  </a:ext>
                </a:extLst>
              </a:tr>
              <a:tr h="232954">
                <a:tc>
                  <a:txBody>
                    <a:bodyPr/>
                    <a:lstStyle/>
                    <a:p>
                      <a:r>
                        <a:rPr lang="en-US" sz="1100" dirty="0">
                          <a:latin typeface="Century Gothic" panose="020B0502020202020204" pitchFamily="34" charset="0"/>
                        </a:rPr>
                        <a:t>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$41,943.04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626848"/>
                  </a:ext>
                </a:extLst>
              </a:tr>
              <a:tr h="239486">
                <a:tc>
                  <a:txBody>
                    <a:bodyPr/>
                    <a:lstStyle/>
                    <a:p>
                      <a:r>
                        <a:rPr lang="en-US" sz="1100" dirty="0">
                          <a:latin typeface="Century Gothic" panose="020B0502020202020204" pitchFamily="34" charset="0"/>
                        </a:rPr>
                        <a:t>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$83,886.08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93877"/>
                  </a:ext>
                </a:extLst>
              </a:tr>
              <a:tr h="235132">
                <a:tc>
                  <a:txBody>
                    <a:bodyPr/>
                    <a:lstStyle/>
                    <a:p>
                      <a:r>
                        <a:rPr lang="en-US" sz="1100" dirty="0">
                          <a:latin typeface="Century Gothic" panose="020B0502020202020204" pitchFamily="34" charset="0"/>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$167,772.16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09501"/>
                  </a:ext>
                </a:extLst>
              </a:tr>
              <a:tr h="230777">
                <a:tc>
                  <a:txBody>
                    <a:bodyPr/>
                    <a:lstStyle/>
                    <a:p>
                      <a:r>
                        <a:rPr lang="en-US" sz="1100" dirty="0">
                          <a:latin typeface="Century Gothic" panose="020B0502020202020204" pitchFamily="34" charset="0"/>
                        </a:rPr>
                        <a:t>11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$335,544.32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510244"/>
                  </a:ext>
                </a:extLst>
              </a:tr>
              <a:tr h="226423">
                <a:tc>
                  <a:txBody>
                    <a:bodyPr/>
                    <a:lstStyle/>
                    <a:p>
                      <a:r>
                        <a:rPr lang="en-US" sz="1100" dirty="0">
                          <a:latin typeface="Century Gothic" panose="020B0502020202020204" pitchFamily="34" charset="0"/>
                        </a:rPr>
                        <a:t>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$671,088.64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54127"/>
                  </a:ext>
                </a:extLst>
              </a:tr>
              <a:tr h="222069">
                <a:tc>
                  <a:txBody>
                    <a:bodyPr/>
                    <a:lstStyle/>
                    <a:p>
                      <a:r>
                        <a:rPr lang="en-US" sz="1100" dirty="0">
                          <a:latin typeface="Century Gothic" panose="020B0502020202020204" pitchFamily="34" charset="0"/>
                        </a:rPr>
                        <a:t>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$1,342,177.28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522718"/>
                  </a:ext>
                </a:extLst>
              </a:tr>
              <a:tr h="239486">
                <a:tc>
                  <a:txBody>
                    <a:bodyPr/>
                    <a:lstStyle/>
                    <a:p>
                      <a:r>
                        <a:rPr lang="en-US" sz="1100" dirty="0">
                          <a:latin typeface="Century Gothic" panose="020B0502020202020204" pitchFamily="34" charset="0"/>
                        </a:rPr>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$2,684,354.56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836901"/>
                  </a:ext>
                </a:extLst>
              </a:tr>
              <a:tr h="235132">
                <a:tc>
                  <a:txBody>
                    <a:bodyPr/>
                    <a:lstStyle/>
                    <a:p>
                      <a:r>
                        <a:rPr lang="en-US" sz="1100" dirty="0">
                          <a:latin typeface="Century Gothic" panose="020B0502020202020204" pitchFamily="34" charset="0"/>
                        </a:rPr>
                        <a:t>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$163.84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$5,368,709.12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280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nvPr>
        </p:nvSpPr>
        <p:spPr/>
        <p:txBody>
          <a:bodyPr/>
          <a:lstStyle/>
          <a:p>
            <a:r>
              <a:rPr lang="en-US" sz="3200" dirty="0">
                <a:cs typeface="Calibri Light"/>
              </a:rPr>
              <a:t>What is compound interest?</a:t>
            </a:r>
            <a:endParaRPr lang="en-US" dirty="0"/>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nvPr>
        </p:nvSpPr>
        <p:spPr/>
        <p:txBody>
          <a:bodyPr/>
          <a:lstStyle/>
          <a:p>
            <a:fld id="{DFDF98CC-160E-494C-8C3C-8CDC5FA257DE}" type="slidenum">
              <a:rPr lang="en-US" smtClean="0"/>
              <a:t>4</a:t>
            </a:fld>
            <a:endParaRPr lang="en-US" dirty="0"/>
          </a:p>
        </p:txBody>
      </p:sp>
      <p:sp>
        <p:nvSpPr>
          <p:cNvPr id="7" name="TextBox 6">
            <a:extLst>
              <a:ext uri="{FF2B5EF4-FFF2-40B4-BE49-F238E27FC236}">
                <a16:creationId xmlns:a16="http://schemas.microsoft.com/office/drawing/2014/main" id="{7D71D4A0-D577-702B-5F93-C2F4FDE0C321}"/>
              </a:ext>
            </a:extLst>
          </p:cNvPr>
          <p:cNvSpPr txBox="1"/>
          <p:nvPr/>
        </p:nvSpPr>
        <p:spPr>
          <a:xfrm>
            <a:off x="517870" y="2647201"/>
            <a:ext cx="6786445" cy="2785378"/>
          </a:xfrm>
          <a:prstGeom prst="rect">
            <a:avLst/>
          </a:prstGeom>
          <a:noFill/>
        </p:spPr>
        <p:txBody>
          <a:bodyPr wrap="square">
            <a:spAutoFit/>
          </a:bodyPr>
          <a:lstStyle/>
          <a:p>
            <a:pPr marL="0" indent="0">
              <a:buNone/>
            </a:pPr>
            <a:r>
              <a:rPr lang="en-US" sz="2500" dirty="0">
                <a:solidFill>
                  <a:srgbClr val="333F48"/>
                </a:solidFill>
                <a:latin typeface="Century Gothic" panose="020B0502020202020204" pitchFamily="34" charset="0"/>
                <a:ea typeface="+mn-lt"/>
                <a:cs typeface="+mn-lt"/>
              </a:rPr>
              <a:t>Compound interest is earned when the interest you earn in a savings or investment account earns interest of its own.  With compound interest, you earn interest on both your initial balance – called  the principal </a:t>
            </a:r>
            <a:r>
              <a:rPr lang="en-US" sz="2500" dirty="0">
                <a:solidFill>
                  <a:srgbClr val="333F48"/>
                </a:solidFill>
                <a:latin typeface="Century Gothic" panose="020B0502020202020204" pitchFamily="34" charset="0"/>
              </a:rPr>
              <a:t>– </a:t>
            </a:r>
            <a:r>
              <a:rPr lang="en-US" sz="2500" dirty="0">
                <a:solidFill>
                  <a:srgbClr val="333F48"/>
                </a:solidFill>
                <a:latin typeface="Century Gothic" panose="020B0502020202020204" pitchFamily="34" charset="0"/>
                <a:ea typeface="+mn-lt"/>
                <a:cs typeface="+mn-lt"/>
              </a:rPr>
              <a:t>and the interest that’s added to the balance over time. </a:t>
            </a:r>
            <a:endParaRPr lang="en-US" sz="2500" dirty="0">
              <a:solidFill>
                <a:srgbClr val="333F48"/>
              </a:solidFill>
              <a:latin typeface="Century Gothic" panose="020B0502020202020204" pitchFamily="34" charset="0"/>
              <a:cs typeface="Calibri"/>
            </a:endParaRPr>
          </a:p>
        </p:txBody>
      </p:sp>
      <p:sp>
        <p:nvSpPr>
          <p:cNvPr id="8" name="Oval 7">
            <a:extLst>
              <a:ext uri="{FF2B5EF4-FFF2-40B4-BE49-F238E27FC236}">
                <a16:creationId xmlns:a16="http://schemas.microsoft.com/office/drawing/2014/main" id="{30732D43-980D-FCC6-A49E-0E7890D725B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nvPicPr>
        <p:blipFill>
          <a:blip r:embed="rId2"/>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Simple and compound interest formulas</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4709197" cy="3581397"/>
          </a:xfrm>
          <a:prstGeom prst="rect">
            <a:avLst/>
          </a:prstGeom>
        </p:spPr>
        <p:txBody>
          <a:bodyPr>
            <a:noAutofit/>
          </a:bodyPr>
          <a:lstStyle/>
          <a:p>
            <a:pPr marL="0" indent="0">
              <a:buNone/>
            </a:pPr>
            <a:r>
              <a:rPr lang="en-US" sz="1600" dirty="0">
                <a:latin typeface="Century Gothic" panose="020B0502020202020204" pitchFamily="34" charset="0"/>
                <a:cs typeface="Calibri"/>
              </a:rPr>
              <a:t>Compound interest occurs when interest is added to the principal, so the interest that has been added also itself earns interest.</a:t>
            </a:r>
          </a:p>
          <a:p>
            <a:pPr marL="0" indent="0">
              <a:buNone/>
            </a:pPr>
            <a:r>
              <a:rPr lang="en-US" sz="1600" dirty="0">
                <a:latin typeface="Century Gothic" panose="020B0502020202020204" pitchFamily="34" charset="0"/>
                <a:cs typeface="Calibri"/>
              </a:rPr>
              <a:t>Compound interest formula:</a:t>
            </a:r>
          </a:p>
          <a:p>
            <a:pPr marL="0" indent="0">
              <a:buNone/>
            </a:pPr>
            <a:r>
              <a:rPr lang="en-US" sz="1600" dirty="0">
                <a:latin typeface="Century Gothic" panose="020B0502020202020204" pitchFamily="34" charset="0"/>
                <a:ea typeface="+mn-lt"/>
                <a:cs typeface="Arial"/>
              </a:rPr>
              <a:t>Future Value (FV) = P(1 + r/n)</a:t>
            </a:r>
            <a:r>
              <a:rPr lang="en-US" sz="1600" baseline="30000" dirty="0" err="1">
                <a:latin typeface="Century Gothic" panose="020B0502020202020204" pitchFamily="34" charset="0"/>
                <a:ea typeface="+mn-lt"/>
                <a:cs typeface="Arial"/>
              </a:rPr>
              <a:t>nt</a:t>
            </a:r>
            <a:endParaRPr lang="en-US" sz="1600" dirty="0">
              <a:latin typeface="Century Gothic" panose="020B0502020202020204" pitchFamily="34" charset="0"/>
              <a:ea typeface="+mn-lt"/>
              <a:cs typeface="+mn-lt"/>
            </a:endParaRPr>
          </a:p>
          <a:p>
            <a:pPr marL="0" indent="0">
              <a:buNone/>
            </a:pPr>
            <a:br>
              <a:rPr lang="en-US" sz="1600" dirty="0">
                <a:latin typeface="Century Gothic" panose="020B0502020202020204" pitchFamily="34" charset="0"/>
                <a:ea typeface="+mn-lt"/>
                <a:cs typeface="+mn-lt"/>
              </a:rPr>
            </a:br>
            <a:r>
              <a:rPr lang="en-US" sz="1600" dirty="0">
                <a:latin typeface="Century Gothic" panose="020B0502020202020204" pitchFamily="34" charset="0"/>
                <a:cs typeface="Arial"/>
              </a:rPr>
              <a:t>r= interest rate per compounding period</a:t>
            </a:r>
            <a:endParaRPr lang="en-US" sz="1600" dirty="0">
              <a:latin typeface="Century Gothic" panose="020B0502020202020204" pitchFamily="34" charset="0"/>
              <a:cs typeface="Calibri" panose="020F0502020204030204"/>
            </a:endParaRPr>
          </a:p>
          <a:p>
            <a:r>
              <a:rPr lang="en-US" sz="1600" dirty="0">
                <a:latin typeface="Century Gothic" panose="020B0502020202020204" pitchFamily="34" charset="0"/>
                <a:cs typeface="Arial"/>
              </a:rPr>
              <a:t>n = # of compounding periods</a:t>
            </a:r>
            <a:endParaRPr lang="en-US" sz="1600" dirty="0">
              <a:latin typeface="Century Gothic" panose="020B0502020202020204" pitchFamily="34" charset="0"/>
              <a:cs typeface="Calibri"/>
            </a:endParaRPr>
          </a:p>
          <a:p>
            <a:r>
              <a:rPr lang="en-US" sz="1600" dirty="0">
                <a:latin typeface="Century Gothic" panose="020B0502020202020204" pitchFamily="34" charset="0"/>
                <a:cs typeface="Arial"/>
              </a:rPr>
              <a:t>P = Principal (original investment)</a:t>
            </a:r>
          </a:p>
          <a:p>
            <a:r>
              <a:rPr lang="en-US" sz="1600" dirty="0">
                <a:latin typeface="Century Gothic" panose="020B0502020202020204" pitchFamily="34" charset="0"/>
                <a:cs typeface="Arial"/>
              </a:rPr>
              <a:t>T = time (in years)</a:t>
            </a:r>
            <a:endParaRPr lang="en-US" sz="1600" b="0" i="0" u="none" strike="noStrike" noProof="0" dirty="0">
              <a:solidFill>
                <a:srgbClr val="000000"/>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5</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Century Gothic" panose="020B0502020202020204" pitchFamily="34" charset="0"/>
                <a:cs typeface="Arial"/>
              </a:rPr>
              <a:t>Simple interest is calculated ONLY on the principal amount.</a:t>
            </a:r>
            <a:endParaRPr lang="en-US" sz="1600" dirty="0">
              <a:latin typeface="Century Gothic" panose="020B0502020202020204" pitchFamily="34" charset="0"/>
            </a:endParaRPr>
          </a:p>
          <a:p>
            <a:pPr>
              <a:buNone/>
            </a:pPr>
            <a:endParaRPr lang="en-US" sz="1600" dirty="0">
              <a:solidFill>
                <a:srgbClr val="040C28"/>
              </a:solidFill>
              <a:latin typeface="Century Gothic" panose="020B0502020202020204" pitchFamily="34" charset="0"/>
              <a:cs typeface="Calibri"/>
            </a:endParaRPr>
          </a:p>
          <a:p>
            <a:pPr>
              <a:buNone/>
            </a:pPr>
            <a:r>
              <a:rPr lang="en-US" sz="1600" dirty="0">
                <a:solidFill>
                  <a:srgbClr val="040C28"/>
                </a:solidFill>
                <a:latin typeface="Century Gothic" panose="020B0502020202020204" pitchFamily="34" charset="0"/>
                <a:cs typeface="Calibri"/>
              </a:rPr>
              <a:t>Simple interest formula:</a:t>
            </a:r>
          </a:p>
          <a:p>
            <a:pPr>
              <a:buNone/>
            </a:pPr>
            <a:r>
              <a:rPr lang="en-US" sz="1600" dirty="0">
                <a:solidFill>
                  <a:srgbClr val="040C28"/>
                </a:solidFill>
                <a:latin typeface="Century Gothic" panose="020B0502020202020204" pitchFamily="34" charset="0"/>
                <a:cs typeface="Calibri"/>
              </a:rPr>
              <a:t>Future Value (FV)= P(1 + rt)</a:t>
            </a:r>
            <a:br>
              <a:rPr lang="en-US" sz="1600" dirty="0">
                <a:latin typeface="Century Gothic" panose="020B0502020202020204" pitchFamily="34" charset="0"/>
              </a:rPr>
            </a:b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t = time (# of years)</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r = interest rate</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P = Principal (original investment)</a:t>
            </a:r>
            <a:endParaRPr lang="en-US" sz="1600" dirty="0">
              <a:latin typeface="Century Gothic" panose="020B0502020202020204" pitchFamily="34" charset="0"/>
              <a:cs typeface="Calibri"/>
            </a:endParaRPr>
          </a:p>
        </p:txBody>
      </p:sp>
    </p:spTree>
    <p:extLst>
      <p:ext uri="{BB962C8B-B14F-4D97-AF65-F5344CB8AC3E}">
        <p14:creationId xmlns:p14="http://schemas.microsoft.com/office/powerpoint/2010/main" val="127476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1262744"/>
            <a:ext cx="2455862" cy="4434794"/>
          </a:xfrm>
          <a:prstGeom prst="rect">
            <a:avLst/>
          </a:prstGeom>
        </p:spPr>
        <p:txBody>
          <a:bodyPr>
            <a:noAutofit/>
          </a:bodyPr>
          <a:lstStyle/>
          <a:p>
            <a:r>
              <a:rPr lang="en-US" sz="1600" b="1" dirty="0">
                <a:latin typeface="Century Gothic" panose="020B0502020202020204" pitchFamily="34" charset="0"/>
                <a:ea typeface="+mn-lt"/>
                <a:cs typeface="+mn-lt"/>
              </a:rPr>
              <a:t>Let’s compare the returns on a $6,000 investment that earned simple interest vs. compound interest, assuming each earns a hypothetical 7% </a:t>
            </a:r>
            <a:br>
              <a:rPr lang="en-US" sz="1600" b="1" dirty="0">
                <a:latin typeface="Century Gothic" panose="020B0502020202020204" pitchFamily="34" charset="0"/>
                <a:ea typeface="+mn-lt"/>
                <a:cs typeface="+mn-lt"/>
              </a:rPr>
            </a:br>
            <a:r>
              <a:rPr lang="en-US" sz="1600" b="1" dirty="0">
                <a:latin typeface="Century Gothic" panose="020B0502020202020204" pitchFamily="34" charset="0"/>
                <a:ea typeface="+mn-lt"/>
                <a:cs typeface="+mn-lt"/>
              </a:rPr>
              <a:t>rate of return. </a:t>
            </a:r>
            <a:endParaRPr lang="en-US" sz="1600" b="1" dirty="0">
              <a:latin typeface="Century Gothic" panose="020B0502020202020204" pitchFamily="34" charset="0"/>
              <a:cs typeface="Calibri"/>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6</a:t>
            </a:fld>
            <a:endParaRPr lang="en-US"/>
          </a:p>
        </p:txBody>
      </p:sp>
      <p:pic>
        <p:nvPicPr>
          <p:cNvPr id="11" name="Content Placeholder 3" descr="Graph showing hypothetical simple interest vs compound interest returns.">
            <a:extLst>
              <a:ext uri="{FF2B5EF4-FFF2-40B4-BE49-F238E27FC236}">
                <a16:creationId xmlns:a16="http://schemas.microsoft.com/office/drawing/2014/main" id="{246EBC7E-1FD5-43DE-8B58-8D482D0AC475}"/>
              </a:ext>
            </a:extLst>
          </p:cNvPr>
          <p:cNvPicPr>
            <a:picLocks noChangeAspect="1"/>
          </p:cNvPicPr>
          <p:nvPr/>
        </p:nvPicPr>
        <p:blipFill>
          <a:blip r:embed="rId3"/>
          <a:stretch>
            <a:fillRect/>
          </a:stretch>
        </p:blipFill>
        <p:spPr>
          <a:xfrm>
            <a:off x="3546439" y="1509447"/>
            <a:ext cx="6515731" cy="4541317"/>
          </a:xfrm>
          <a:prstGeom prst="rect">
            <a:avLst/>
          </a:prstGeom>
        </p:spPr>
      </p:pic>
      <p:sp>
        <p:nvSpPr>
          <p:cNvPr id="4" name="Rectangle 3">
            <a:extLst>
              <a:ext uri="{FF2B5EF4-FFF2-40B4-BE49-F238E27FC236}">
                <a16:creationId xmlns:a16="http://schemas.microsoft.com/office/drawing/2014/main" id="{BE9B2782-533F-7016-0B76-F75816DA42CB}"/>
              </a:ext>
            </a:extLst>
          </p:cNvPr>
          <p:cNvSpPr/>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C39FD0-6BCA-7800-C720-B1E639FC647A}"/>
              </a:ext>
            </a:extLst>
          </p:cNvPr>
          <p:cNvSpPr/>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DC6081-7766-2BFD-E97D-A2AD3A769AD2}"/>
              </a:ext>
            </a:extLst>
          </p:cNvPr>
          <p:cNvSpPr txBox="1"/>
          <p:nvPr/>
        </p:nvSpPr>
        <p:spPr>
          <a:xfrm>
            <a:off x="4202361" y="2927983"/>
            <a:ext cx="1366237" cy="744819"/>
          </a:xfrm>
          <a:prstGeom prst="rect">
            <a:avLst/>
          </a:prstGeom>
          <a:noFill/>
        </p:spPr>
        <p:txBody>
          <a:bodyPr wrap="square" rtlCol="0">
            <a:spAutoFit/>
          </a:bodyPr>
          <a:lstStyle/>
          <a:p>
            <a:pPr algn="ctr"/>
            <a:r>
              <a:rPr lang="en-US" sz="950" b="1" dirty="0">
                <a:latin typeface="Century Gothic" panose="020B0502020202020204" pitchFamily="34" charset="0"/>
              </a:rPr>
              <a:t>Simple interest</a:t>
            </a:r>
            <a:br>
              <a:rPr lang="en-US" sz="950" b="1" dirty="0">
                <a:latin typeface="Century Gothic" panose="020B0502020202020204" pitchFamily="34" charset="0"/>
              </a:rPr>
            </a:br>
            <a:r>
              <a:rPr lang="en-US" sz="950" dirty="0">
                <a:latin typeface="Century Gothic" panose="020B0502020202020204" pitchFamily="34" charset="0"/>
              </a:rPr>
              <a:t>is the money you</a:t>
            </a:r>
            <a:br>
              <a:rPr lang="en-US" sz="950" dirty="0">
                <a:latin typeface="Century Gothic" panose="020B0502020202020204" pitchFamily="34" charset="0"/>
              </a:rPr>
            </a:br>
            <a:r>
              <a:rPr lang="en-US" sz="950" dirty="0">
                <a:latin typeface="Century Gothic" panose="020B0502020202020204" pitchFamily="34" charset="0"/>
              </a:rPr>
              <a:t>earn on your initial</a:t>
            </a:r>
            <a:br>
              <a:rPr lang="en-US" sz="950" dirty="0">
                <a:latin typeface="Century Gothic" panose="020B0502020202020204" pitchFamily="34" charset="0"/>
              </a:rPr>
            </a:br>
            <a:r>
              <a:rPr lang="en-US" sz="950" dirty="0">
                <a:latin typeface="Century Gothic" panose="020B0502020202020204" pitchFamily="34" charset="0"/>
              </a:rPr>
              <a:t>investment</a:t>
            </a:r>
          </a:p>
        </p:txBody>
      </p:sp>
      <p:sp>
        <p:nvSpPr>
          <p:cNvPr id="7" name="TextBox 6">
            <a:extLst>
              <a:ext uri="{FF2B5EF4-FFF2-40B4-BE49-F238E27FC236}">
                <a16:creationId xmlns:a16="http://schemas.microsoft.com/office/drawing/2014/main" id="{3C08D1D7-0A05-877E-7498-FEC54B51CD1C}"/>
              </a:ext>
            </a:extLst>
          </p:cNvPr>
          <p:cNvSpPr txBox="1"/>
          <p:nvPr/>
        </p:nvSpPr>
        <p:spPr>
          <a:xfrm>
            <a:off x="5406723" y="2503799"/>
            <a:ext cx="1590138" cy="744819"/>
          </a:xfrm>
          <a:prstGeom prst="rect">
            <a:avLst/>
          </a:prstGeom>
          <a:noFill/>
        </p:spPr>
        <p:txBody>
          <a:bodyPr wrap="square" rtlCol="0">
            <a:spAutoFit/>
          </a:bodyPr>
          <a:lstStyle/>
          <a:p>
            <a:pPr algn="ctr"/>
            <a:r>
              <a:rPr lang="en-US" sz="950" b="1" dirty="0">
                <a:latin typeface="Century Gothic" panose="020B0502020202020204" pitchFamily="34" charset="0"/>
              </a:rPr>
              <a:t>Compound growth </a:t>
            </a:r>
            <a:r>
              <a:rPr lang="en-US" sz="950" dirty="0">
                <a:latin typeface="Century Gothic" panose="020B0502020202020204" pitchFamily="34" charset="0"/>
              </a:rPr>
              <a:t>is</a:t>
            </a:r>
            <a:br>
              <a:rPr lang="en-US" sz="950" dirty="0">
                <a:latin typeface="Century Gothic" panose="020B0502020202020204" pitchFamily="34" charset="0"/>
              </a:rPr>
            </a:br>
            <a:r>
              <a:rPr lang="en-US" sz="950" dirty="0">
                <a:latin typeface="Century Gothic" panose="020B0502020202020204" pitchFamily="34" charset="0"/>
              </a:rPr>
              <a:t>what you earn on both</a:t>
            </a:r>
            <a:br>
              <a:rPr lang="en-US" sz="950" dirty="0">
                <a:latin typeface="Century Gothic" panose="020B0502020202020204" pitchFamily="34" charset="0"/>
              </a:rPr>
            </a:br>
            <a:r>
              <a:rPr lang="en-US" sz="950" dirty="0">
                <a:latin typeface="Century Gothic" panose="020B0502020202020204" pitchFamily="34" charset="0"/>
              </a:rPr>
              <a:t>your original investment</a:t>
            </a:r>
            <a:br>
              <a:rPr lang="en-US" sz="950" dirty="0">
                <a:latin typeface="Century Gothic" panose="020B0502020202020204" pitchFamily="34" charset="0"/>
              </a:rPr>
            </a:br>
            <a:r>
              <a:rPr lang="en-US" sz="950" dirty="0">
                <a:latin typeface="Century Gothic" panose="020B0502020202020204" pitchFamily="34" charset="0"/>
              </a:rPr>
              <a:t>and your simple interest</a:t>
            </a:r>
          </a:p>
        </p:txBody>
      </p:sp>
      <p:sp>
        <p:nvSpPr>
          <p:cNvPr id="8" name="TextBox 7">
            <a:extLst>
              <a:ext uri="{FF2B5EF4-FFF2-40B4-BE49-F238E27FC236}">
                <a16:creationId xmlns:a16="http://schemas.microsoft.com/office/drawing/2014/main" id="{24E39AFA-5C2A-6B72-92EC-50F48C9EC0E2}"/>
              </a:ext>
            </a:extLst>
          </p:cNvPr>
          <p:cNvSpPr txBox="1"/>
          <p:nvPr/>
        </p:nvSpPr>
        <p:spPr>
          <a:xfrm>
            <a:off x="4185198" y="2216923"/>
            <a:ext cx="2693052" cy="276999"/>
          </a:xfrm>
          <a:prstGeom prst="rect">
            <a:avLst/>
          </a:prstGeom>
          <a:solidFill>
            <a:schemeClr val="bg1"/>
          </a:solidFill>
        </p:spPr>
        <p:txBody>
          <a:bodyPr wrap="square" rtlCol="0">
            <a:spAutoFit/>
          </a:bodyPr>
          <a:lstStyle/>
          <a:p>
            <a:r>
              <a:rPr lang="en-US" sz="1200" b="1" dirty="0">
                <a:latin typeface="Century Gothic" panose="020B0502020202020204" pitchFamily="34" charset="0"/>
              </a:rPr>
              <a:t>ZOOM IN ON THE FIRST 5 YEARS</a:t>
            </a:r>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ACE458CE-D410-8AF7-D099-99818B7095F0}"/>
              </a:ext>
            </a:extLst>
          </p:cNvPr>
          <p:cNvSpPr txBox="1"/>
          <p:nvPr/>
        </p:nvSpPr>
        <p:spPr>
          <a:xfrm>
            <a:off x="7505115" y="2376607"/>
            <a:ext cx="1328689" cy="677108"/>
          </a:xfrm>
          <a:prstGeom prst="rect">
            <a:avLst/>
          </a:prstGeom>
          <a:solidFill>
            <a:schemeClr val="bg1"/>
          </a:solidFill>
        </p:spPr>
        <p:txBody>
          <a:bodyPr wrap="square" rtlCol="0">
            <a:spAutoFit/>
          </a:bodyPr>
          <a:lstStyle/>
          <a:p>
            <a:pPr algn="ctr"/>
            <a:r>
              <a:rPr lang="en-US" sz="950" b="1" dirty="0">
                <a:latin typeface="Century Gothic" panose="020B0502020202020204" pitchFamily="34" charset="0"/>
              </a:rPr>
              <a:t>The longer you stay</a:t>
            </a:r>
            <a:br>
              <a:rPr lang="en-US" sz="950" b="1" dirty="0">
                <a:latin typeface="Century Gothic" panose="020B0502020202020204" pitchFamily="34" charset="0"/>
              </a:rPr>
            </a:br>
            <a:r>
              <a:rPr lang="en-US" sz="950" b="1" dirty="0">
                <a:latin typeface="Century Gothic" panose="020B0502020202020204" pitchFamily="34" charset="0"/>
              </a:rPr>
              <a:t>invested, the </a:t>
            </a:r>
            <a:br>
              <a:rPr lang="en-US" sz="950" b="1" dirty="0">
                <a:latin typeface="Century Gothic" panose="020B0502020202020204" pitchFamily="34" charset="0"/>
              </a:rPr>
            </a:br>
            <a:r>
              <a:rPr lang="en-US" sz="950" b="1" dirty="0">
                <a:latin typeface="Century Gothic" panose="020B0502020202020204" pitchFamily="34" charset="0"/>
              </a:rPr>
              <a:t>more powerful</a:t>
            </a:r>
            <a:br>
              <a:rPr lang="en-US" sz="950" b="1" dirty="0">
                <a:latin typeface="Century Gothic" panose="020B0502020202020204" pitchFamily="34" charset="0"/>
              </a:rPr>
            </a:br>
            <a:r>
              <a:rPr lang="en-US" sz="950" b="1" dirty="0">
                <a:latin typeface="Century Gothic" panose="020B0502020202020204" pitchFamily="34" charset="0"/>
              </a:rPr>
              <a:t>compounding is.</a:t>
            </a:r>
            <a:endParaRPr lang="en-US" sz="950" dirty="0">
              <a:latin typeface="Century Gothic" panose="020B0502020202020204" pitchFamily="34" charset="0"/>
            </a:endParaRPr>
          </a:p>
        </p:txBody>
      </p:sp>
      <p:sp>
        <p:nvSpPr>
          <p:cNvPr id="12" name="TextBox 11">
            <a:extLst>
              <a:ext uri="{FF2B5EF4-FFF2-40B4-BE49-F238E27FC236}">
                <a16:creationId xmlns:a16="http://schemas.microsoft.com/office/drawing/2014/main" id="{1B40DCBF-62C5-5514-22FE-994A56AFF39F}"/>
              </a:ext>
            </a:extLst>
          </p:cNvPr>
          <p:cNvSpPr txBox="1"/>
          <p:nvPr/>
        </p:nvSpPr>
        <p:spPr>
          <a:xfrm>
            <a:off x="9535337" y="2249240"/>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a:t>
            </a:r>
          </a:p>
        </p:txBody>
      </p:sp>
      <p:sp>
        <p:nvSpPr>
          <p:cNvPr id="13" name="TextBox 12">
            <a:extLst>
              <a:ext uri="{FF2B5EF4-FFF2-40B4-BE49-F238E27FC236}">
                <a16:creationId xmlns:a16="http://schemas.microsoft.com/office/drawing/2014/main" id="{04271D7A-F622-267F-0E78-3FC9A1FE12E1}"/>
              </a:ext>
            </a:extLst>
          </p:cNvPr>
          <p:cNvSpPr txBox="1"/>
          <p:nvPr/>
        </p:nvSpPr>
        <p:spPr>
          <a:xfrm>
            <a:off x="9535337" y="2900029"/>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$80,000</a:t>
            </a:r>
          </a:p>
        </p:txBody>
      </p:sp>
      <p:sp>
        <p:nvSpPr>
          <p:cNvPr id="14" name="TextBox 13">
            <a:extLst>
              <a:ext uri="{FF2B5EF4-FFF2-40B4-BE49-F238E27FC236}">
                <a16:creationId xmlns:a16="http://schemas.microsoft.com/office/drawing/2014/main" id="{C21C78AB-A466-FBDB-E89C-B11F904B488C}"/>
              </a:ext>
            </a:extLst>
          </p:cNvPr>
          <p:cNvSpPr txBox="1"/>
          <p:nvPr/>
        </p:nvSpPr>
        <p:spPr>
          <a:xfrm>
            <a:off x="9535337" y="355811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$60,000</a:t>
            </a:r>
          </a:p>
        </p:txBody>
      </p:sp>
      <p:sp>
        <p:nvSpPr>
          <p:cNvPr id="15" name="TextBox 14">
            <a:extLst>
              <a:ext uri="{FF2B5EF4-FFF2-40B4-BE49-F238E27FC236}">
                <a16:creationId xmlns:a16="http://schemas.microsoft.com/office/drawing/2014/main" id="{7D125DD2-FB25-32BE-93F6-2796D24DF692}"/>
              </a:ext>
            </a:extLst>
          </p:cNvPr>
          <p:cNvSpPr txBox="1"/>
          <p:nvPr/>
        </p:nvSpPr>
        <p:spPr>
          <a:xfrm>
            <a:off x="9535337" y="4192427"/>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$40,000</a:t>
            </a:r>
          </a:p>
        </p:txBody>
      </p:sp>
      <p:sp>
        <p:nvSpPr>
          <p:cNvPr id="16" name="TextBox 15">
            <a:extLst>
              <a:ext uri="{FF2B5EF4-FFF2-40B4-BE49-F238E27FC236}">
                <a16:creationId xmlns:a16="http://schemas.microsoft.com/office/drawing/2014/main" id="{AA5B48DD-68E4-D6A7-E54C-2D1EF52EBFEB}"/>
              </a:ext>
            </a:extLst>
          </p:cNvPr>
          <p:cNvSpPr txBox="1"/>
          <p:nvPr/>
        </p:nvSpPr>
        <p:spPr>
          <a:xfrm>
            <a:off x="9535337" y="485145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$20,000</a:t>
            </a:r>
          </a:p>
        </p:txBody>
      </p:sp>
      <p:sp>
        <p:nvSpPr>
          <p:cNvPr id="17" name="TextBox 16">
            <a:extLst>
              <a:ext uri="{FF2B5EF4-FFF2-40B4-BE49-F238E27FC236}">
                <a16:creationId xmlns:a16="http://schemas.microsoft.com/office/drawing/2014/main" id="{99725A60-13FC-5CAE-5C82-96C593DC3C36}"/>
              </a:ext>
            </a:extLst>
          </p:cNvPr>
          <p:cNvSpPr txBox="1"/>
          <p:nvPr/>
        </p:nvSpPr>
        <p:spPr>
          <a:xfrm>
            <a:off x="9535337" y="5502243"/>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18" name="TextBox 17">
            <a:extLst>
              <a:ext uri="{FF2B5EF4-FFF2-40B4-BE49-F238E27FC236}">
                <a16:creationId xmlns:a16="http://schemas.microsoft.com/office/drawing/2014/main" id="{9781578E-DFF6-967D-C3B3-D414DD550D35}"/>
              </a:ext>
            </a:extLst>
          </p:cNvPr>
          <p:cNvSpPr txBox="1"/>
          <p:nvPr/>
        </p:nvSpPr>
        <p:spPr>
          <a:xfrm>
            <a:off x="3744766" y="5695895"/>
            <a:ext cx="539138" cy="270843"/>
          </a:xfrm>
          <a:prstGeom prst="rect">
            <a:avLst/>
          </a:prstGeom>
          <a:solidFill>
            <a:schemeClr val="bg1"/>
          </a:solidFill>
        </p:spPr>
        <p:txBody>
          <a:bodyPr wrap="square" rtlCol="0">
            <a:spAutoFit/>
          </a:bodyPr>
          <a:lstStyle/>
          <a:p>
            <a:r>
              <a:rPr lang="en-US" sz="1000" b="1" dirty="0">
                <a:latin typeface="Century Gothic" panose="020B0502020202020204" pitchFamily="34" charset="0"/>
              </a:rPr>
              <a:t>YEAR</a:t>
            </a:r>
          </a:p>
        </p:txBody>
      </p:sp>
      <p:sp>
        <p:nvSpPr>
          <p:cNvPr id="19" name="TextBox 18">
            <a:extLst>
              <a:ext uri="{FF2B5EF4-FFF2-40B4-BE49-F238E27FC236}">
                <a16:creationId xmlns:a16="http://schemas.microsoft.com/office/drawing/2014/main" id="{D2F6CCF4-0107-F8AC-C272-AA584D8D3579}"/>
              </a:ext>
            </a:extLst>
          </p:cNvPr>
          <p:cNvSpPr txBox="1"/>
          <p:nvPr/>
        </p:nvSpPr>
        <p:spPr>
          <a:xfrm>
            <a:off x="4302908" y="5696681"/>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a:t>
            </a:r>
          </a:p>
        </p:txBody>
      </p:sp>
      <p:sp>
        <p:nvSpPr>
          <p:cNvPr id="20" name="TextBox 19">
            <a:extLst>
              <a:ext uri="{FF2B5EF4-FFF2-40B4-BE49-F238E27FC236}">
                <a16:creationId xmlns:a16="http://schemas.microsoft.com/office/drawing/2014/main" id="{694EDDD1-8B29-CDAF-01D8-008ED19F99EE}"/>
              </a:ext>
            </a:extLst>
          </p:cNvPr>
          <p:cNvSpPr txBox="1"/>
          <p:nvPr/>
        </p:nvSpPr>
        <p:spPr>
          <a:xfrm>
            <a:off x="497047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10</a:t>
            </a:r>
          </a:p>
        </p:txBody>
      </p:sp>
      <p:sp>
        <p:nvSpPr>
          <p:cNvPr id="21" name="TextBox 20">
            <a:extLst>
              <a:ext uri="{FF2B5EF4-FFF2-40B4-BE49-F238E27FC236}">
                <a16:creationId xmlns:a16="http://schemas.microsoft.com/office/drawing/2014/main" id="{485D99DA-F173-3610-F439-E0788D9D8658}"/>
              </a:ext>
            </a:extLst>
          </p:cNvPr>
          <p:cNvSpPr txBox="1"/>
          <p:nvPr/>
        </p:nvSpPr>
        <p:spPr>
          <a:xfrm>
            <a:off x="564365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15</a:t>
            </a:r>
          </a:p>
        </p:txBody>
      </p:sp>
      <p:sp>
        <p:nvSpPr>
          <p:cNvPr id="22" name="TextBox 21">
            <a:extLst>
              <a:ext uri="{FF2B5EF4-FFF2-40B4-BE49-F238E27FC236}">
                <a16:creationId xmlns:a16="http://schemas.microsoft.com/office/drawing/2014/main" id="{13E7F6CD-8D8E-D531-D574-450DDC976208}"/>
              </a:ext>
            </a:extLst>
          </p:cNvPr>
          <p:cNvSpPr txBox="1"/>
          <p:nvPr/>
        </p:nvSpPr>
        <p:spPr>
          <a:xfrm>
            <a:off x="6311222"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20</a:t>
            </a:r>
          </a:p>
        </p:txBody>
      </p:sp>
      <p:sp>
        <p:nvSpPr>
          <p:cNvPr id="23" name="TextBox 22">
            <a:extLst>
              <a:ext uri="{FF2B5EF4-FFF2-40B4-BE49-F238E27FC236}">
                <a16:creationId xmlns:a16="http://schemas.microsoft.com/office/drawing/2014/main" id="{C04A77A2-F1CE-B6E5-751A-F9A7C9C4C966}"/>
              </a:ext>
            </a:extLst>
          </p:cNvPr>
          <p:cNvSpPr txBox="1"/>
          <p:nvPr/>
        </p:nvSpPr>
        <p:spPr>
          <a:xfrm>
            <a:off x="6990010"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24" name="TextBox 23">
            <a:extLst>
              <a:ext uri="{FF2B5EF4-FFF2-40B4-BE49-F238E27FC236}">
                <a16:creationId xmlns:a16="http://schemas.microsoft.com/office/drawing/2014/main" id="{95E4A4FC-B24F-E9E8-A3FA-8D922B79DE1A}"/>
              </a:ext>
            </a:extLst>
          </p:cNvPr>
          <p:cNvSpPr txBox="1"/>
          <p:nvPr/>
        </p:nvSpPr>
        <p:spPr>
          <a:xfrm>
            <a:off x="7663188"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25" name="TextBox 24">
            <a:extLst>
              <a:ext uri="{FF2B5EF4-FFF2-40B4-BE49-F238E27FC236}">
                <a16:creationId xmlns:a16="http://schemas.microsoft.com/office/drawing/2014/main" id="{4A431CA9-B3A1-B2E6-A1EB-9DF66B370078}"/>
              </a:ext>
            </a:extLst>
          </p:cNvPr>
          <p:cNvSpPr txBox="1"/>
          <p:nvPr/>
        </p:nvSpPr>
        <p:spPr>
          <a:xfrm>
            <a:off x="832514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26" name="TextBox 25">
            <a:extLst>
              <a:ext uri="{FF2B5EF4-FFF2-40B4-BE49-F238E27FC236}">
                <a16:creationId xmlns:a16="http://schemas.microsoft.com/office/drawing/2014/main" id="{44A6E88E-0AFC-D093-0D30-17FF6C03F504}"/>
              </a:ext>
            </a:extLst>
          </p:cNvPr>
          <p:cNvSpPr txBox="1"/>
          <p:nvPr/>
        </p:nvSpPr>
        <p:spPr>
          <a:xfrm>
            <a:off x="899832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27" name="TextBox 26">
            <a:extLst>
              <a:ext uri="{FF2B5EF4-FFF2-40B4-BE49-F238E27FC236}">
                <a16:creationId xmlns:a16="http://schemas.microsoft.com/office/drawing/2014/main" id="{D214A844-5E2B-EF7E-A8C7-EF984DDE2584}"/>
              </a:ext>
            </a:extLst>
          </p:cNvPr>
          <p:cNvSpPr txBox="1"/>
          <p:nvPr/>
        </p:nvSpPr>
        <p:spPr>
          <a:xfrm>
            <a:off x="7831386" y="4503727"/>
            <a:ext cx="1322591" cy="270843"/>
          </a:xfrm>
          <a:prstGeom prst="rect">
            <a:avLst/>
          </a:prstGeom>
          <a:solidFill>
            <a:srgbClr val="CEDECC"/>
          </a:solidFill>
        </p:spPr>
        <p:txBody>
          <a:bodyPr wrap="square" rtlCol="0">
            <a:spAutoFit/>
          </a:bodyPr>
          <a:lstStyle/>
          <a:p>
            <a:pPr algn="r"/>
            <a:r>
              <a:rPr lang="en-US" sz="950" b="1" dirty="0">
                <a:latin typeface="Century Gothic" panose="020B0502020202020204" pitchFamily="34" charset="0"/>
              </a:rPr>
              <a:t>Compound interest</a:t>
            </a:r>
          </a:p>
        </p:txBody>
      </p:sp>
      <p:sp>
        <p:nvSpPr>
          <p:cNvPr id="28" name="TextBox 27">
            <a:extLst>
              <a:ext uri="{FF2B5EF4-FFF2-40B4-BE49-F238E27FC236}">
                <a16:creationId xmlns:a16="http://schemas.microsoft.com/office/drawing/2014/main" id="{D01E2D07-59B1-63ED-C513-076F1D3D6894}"/>
              </a:ext>
            </a:extLst>
          </p:cNvPr>
          <p:cNvSpPr txBox="1"/>
          <p:nvPr/>
        </p:nvSpPr>
        <p:spPr>
          <a:xfrm>
            <a:off x="7839110" y="5101614"/>
            <a:ext cx="1322591" cy="270843"/>
          </a:xfrm>
          <a:prstGeom prst="rect">
            <a:avLst/>
          </a:prstGeom>
          <a:solidFill>
            <a:srgbClr val="F1F4D4"/>
          </a:solidFill>
        </p:spPr>
        <p:txBody>
          <a:bodyPr wrap="square" rtlCol="0">
            <a:spAutoFit/>
          </a:bodyPr>
          <a:lstStyle/>
          <a:p>
            <a:pPr algn="r"/>
            <a:r>
              <a:rPr lang="en-US" sz="950" b="1" dirty="0">
                <a:latin typeface="Century Gothic" panose="020B0502020202020204" pitchFamily="34" charset="0"/>
              </a:rPr>
              <a:t>Simple interest</a:t>
            </a:r>
          </a:p>
        </p:txBody>
      </p:sp>
      <p:sp>
        <p:nvSpPr>
          <p:cNvPr id="30" name="Rectangle 29">
            <a:extLst>
              <a:ext uri="{FF2B5EF4-FFF2-40B4-BE49-F238E27FC236}">
                <a16:creationId xmlns:a16="http://schemas.microsoft.com/office/drawing/2014/main" id="{714B5465-8701-98CC-190F-5A46B1FBA5C4}"/>
              </a:ext>
            </a:extLst>
          </p:cNvPr>
          <p:cNvSpPr/>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7D5A7D4-4C19-1769-7290-1956AC046109}"/>
              </a:ext>
            </a:extLst>
          </p:cNvPr>
          <p:cNvSpPr txBox="1"/>
          <p:nvPr/>
        </p:nvSpPr>
        <p:spPr>
          <a:xfrm>
            <a:off x="7868747" y="5420175"/>
            <a:ext cx="1322591" cy="270843"/>
          </a:xfrm>
          <a:prstGeom prst="rect">
            <a:avLst/>
          </a:prstGeom>
          <a:noFill/>
        </p:spPr>
        <p:txBody>
          <a:bodyPr wrap="square" rtlCol="0">
            <a:spAutoFit/>
          </a:bodyPr>
          <a:lstStyle/>
          <a:p>
            <a:pPr algn="r"/>
            <a:r>
              <a:rPr lang="en-US" sz="950" b="1" dirty="0">
                <a:latin typeface="Century Gothic" panose="020B0502020202020204" pitchFamily="34" charset="0"/>
              </a:rPr>
              <a:t>Initial investment</a:t>
            </a:r>
          </a:p>
        </p:txBody>
      </p:sp>
      <p:sp>
        <p:nvSpPr>
          <p:cNvPr id="31" name="TextBox 30">
            <a:extLst>
              <a:ext uri="{FF2B5EF4-FFF2-40B4-BE49-F238E27FC236}">
                <a16:creationId xmlns:a16="http://schemas.microsoft.com/office/drawing/2014/main" id="{CF006295-D7C6-A3A1-95BD-63CCACF122DF}"/>
              </a:ext>
            </a:extLst>
          </p:cNvPr>
          <p:cNvSpPr txBox="1"/>
          <p:nvPr/>
        </p:nvSpPr>
        <p:spPr>
          <a:xfrm>
            <a:off x="3529224" y="1204561"/>
            <a:ext cx="7992894"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compounding</a:t>
            </a:r>
          </a:p>
          <a:p>
            <a:r>
              <a:rPr lang="en-US" sz="1200" dirty="0">
                <a:latin typeface="Century Gothic" panose="020B0502020202020204" pitchFamily="34" charset="0"/>
              </a:rPr>
              <a:t>Compounding growth supercharges your savings, and it is especially powerful if you have a long time to</a:t>
            </a:r>
            <a:br>
              <a:rPr lang="en-US" sz="1200" dirty="0">
                <a:latin typeface="Century Gothic" panose="020B0502020202020204" pitchFamily="34" charset="0"/>
              </a:rPr>
            </a:br>
            <a:r>
              <a:rPr lang="en-US" sz="1200" dirty="0">
                <a:latin typeface="Century Gothic" panose="020B0502020202020204" pitchFamily="34" charset="0"/>
              </a:rPr>
              <a:t>stay invested. A single investment of $6,000 can grow approximately $90,000 after 40 years thanks to </a:t>
            </a:r>
            <a:br>
              <a:rPr lang="en-US" sz="1200" dirty="0">
                <a:latin typeface="Century Gothic" panose="020B0502020202020204" pitchFamily="34" charset="0"/>
              </a:rPr>
            </a:br>
            <a:r>
              <a:rPr lang="en-US" sz="1200" dirty="0">
                <a:latin typeface="Century Gothic" panose="020B0502020202020204" pitchFamily="34" charset="0"/>
              </a:rPr>
              <a:t>potential power of compounding growth–earning money on the money you earn.</a:t>
            </a:r>
          </a:p>
        </p:txBody>
      </p:sp>
    </p:spTree>
    <p:extLst>
      <p:ext uri="{BB962C8B-B14F-4D97-AF65-F5344CB8AC3E}">
        <p14:creationId xmlns:p14="http://schemas.microsoft.com/office/powerpoint/2010/main" val="235759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1262744"/>
            <a:ext cx="2455862" cy="4434794"/>
          </a:xfrm>
          <a:prstGeom prst="rect">
            <a:avLst/>
          </a:prstGeom>
        </p:spPr>
        <p:txBody>
          <a:bodyPr>
            <a:noAutofit/>
          </a:bodyPr>
          <a:lstStyle/>
          <a:p>
            <a:r>
              <a:rPr lang="en-US" sz="1600" b="1" dirty="0">
                <a:latin typeface="Century Gothic" panose="020B0502020202020204" pitchFamily="34" charset="0"/>
                <a:ea typeface="+mn-lt"/>
                <a:cs typeface="+mn-lt"/>
              </a:rPr>
              <a:t>What advice should young investors follow to take advantage </a:t>
            </a:r>
            <a:br>
              <a:rPr lang="en-US" sz="1600" b="1" dirty="0">
                <a:latin typeface="Century Gothic" panose="020B0502020202020204" pitchFamily="34" charset="0"/>
                <a:ea typeface="+mn-lt"/>
                <a:cs typeface="+mn-lt"/>
              </a:rPr>
            </a:br>
            <a:r>
              <a:rPr lang="en-US" sz="1600" b="1" dirty="0">
                <a:latin typeface="Century Gothic" panose="020B0502020202020204" pitchFamily="34" charset="0"/>
                <a:ea typeface="+mn-lt"/>
                <a:cs typeface="+mn-lt"/>
              </a:rPr>
              <a:t>of the power of compounding?</a:t>
            </a:r>
            <a:endParaRPr lang="en-US" sz="1600" b="1" dirty="0">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7</a:t>
            </a:fld>
            <a:endParaRPr lang="en-US"/>
          </a:p>
        </p:txBody>
      </p:sp>
      <p:sp>
        <p:nvSpPr>
          <p:cNvPr id="4" name="Slide Number Placeholder 2">
            <a:extLst>
              <a:ext uri="{FF2B5EF4-FFF2-40B4-BE49-F238E27FC236}">
                <a16:creationId xmlns:a16="http://schemas.microsoft.com/office/drawing/2014/main" id="{F5FF720F-9539-2B70-130F-FF85C3D2CEC7}"/>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7</a:t>
            </a:fld>
            <a:endParaRPr lang="en-US"/>
          </a:p>
        </p:txBody>
      </p:sp>
      <p:pic>
        <p:nvPicPr>
          <p:cNvPr id="5" name="Content Placeholder 3" descr="Graph showing hypothetical simple interest vs compound interest returns.">
            <a:extLst>
              <a:ext uri="{FF2B5EF4-FFF2-40B4-BE49-F238E27FC236}">
                <a16:creationId xmlns:a16="http://schemas.microsoft.com/office/drawing/2014/main" id="{E4421671-BD3B-11B0-8826-22F1ED1918B5}"/>
              </a:ext>
            </a:extLst>
          </p:cNvPr>
          <p:cNvPicPr>
            <a:picLocks noChangeAspect="1"/>
          </p:cNvPicPr>
          <p:nvPr/>
        </p:nvPicPr>
        <p:blipFill>
          <a:blip r:embed="rId3"/>
          <a:stretch>
            <a:fillRect/>
          </a:stretch>
        </p:blipFill>
        <p:spPr>
          <a:xfrm>
            <a:off x="3546439" y="1509447"/>
            <a:ext cx="6515731" cy="4541317"/>
          </a:xfrm>
          <a:prstGeom prst="rect">
            <a:avLst/>
          </a:prstGeom>
        </p:spPr>
      </p:pic>
      <p:sp>
        <p:nvSpPr>
          <p:cNvPr id="6" name="Rectangle 5">
            <a:extLst>
              <a:ext uri="{FF2B5EF4-FFF2-40B4-BE49-F238E27FC236}">
                <a16:creationId xmlns:a16="http://schemas.microsoft.com/office/drawing/2014/main" id="{9D6FDE5D-1891-E593-9859-9AAF2FCD11C8}"/>
              </a:ext>
            </a:extLst>
          </p:cNvPr>
          <p:cNvSpPr/>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8CF955-1BC1-9B10-B431-A5023D12113A}"/>
              </a:ext>
            </a:extLst>
          </p:cNvPr>
          <p:cNvSpPr/>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A43757-66F5-7027-40C0-98394BA0FFFB}"/>
              </a:ext>
            </a:extLst>
          </p:cNvPr>
          <p:cNvSpPr txBox="1"/>
          <p:nvPr/>
        </p:nvSpPr>
        <p:spPr>
          <a:xfrm>
            <a:off x="4202361" y="2927983"/>
            <a:ext cx="1366237" cy="744819"/>
          </a:xfrm>
          <a:prstGeom prst="rect">
            <a:avLst/>
          </a:prstGeom>
          <a:noFill/>
        </p:spPr>
        <p:txBody>
          <a:bodyPr wrap="square" rtlCol="0">
            <a:spAutoFit/>
          </a:bodyPr>
          <a:lstStyle/>
          <a:p>
            <a:pPr algn="ctr"/>
            <a:r>
              <a:rPr lang="en-US" sz="950" b="1" dirty="0">
                <a:latin typeface="Century Gothic" panose="020B0502020202020204" pitchFamily="34" charset="0"/>
              </a:rPr>
              <a:t>Simple interest</a:t>
            </a:r>
            <a:br>
              <a:rPr lang="en-US" sz="950" b="1" dirty="0">
                <a:latin typeface="Century Gothic" panose="020B0502020202020204" pitchFamily="34" charset="0"/>
              </a:rPr>
            </a:br>
            <a:r>
              <a:rPr lang="en-US" sz="950" dirty="0">
                <a:latin typeface="Century Gothic" panose="020B0502020202020204" pitchFamily="34" charset="0"/>
              </a:rPr>
              <a:t>is the money you</a:t>
            </a:r>
            <a:br>
              <a:rPr lang="en-US" sz="950" dirty="0">
                <a:latin typeface="Century Gothic" panose="020B0502020202020204" pitchFamily="34" charset="0"/>
              </a:rPr>
            </a:br>
            <a:r>
              <a:rPr lang="en-US" sz="950" dirty="0">
                <a:latin typeface="Century Gothic" panose="020B0502020202020204" pitchFamily="34" charset="0"/>
              </a:rPr>
              <a:t>earn on your initial</a:t>
            </a:r>
            <a:br>
              <a:rPr lang="en-US" sz="950" dirty="0">
                <a:latin typeface="Century Gothic" panose="020B0502020202020204" pitchFamily="34" charset="0"/>
              </a:rPr>
            </a:br>
            <a:r>
              <a:rPr lang="en-US" sz="950" dirty="0">
                <a:latin typeface="Century Gothic" panose="020B0502020202020204" pitchFamily="34" charset="0"/>
              </a:rPr>
              <a:t>investment</a:t>
            </a:r>
          </a:p>
        </p:txBody>
      </p:sp>
      <p:sp>
        <p:nvSpPr>
          <p:cNvPr id="10" name="TextBox 9">
            <a:extLst>
              <a:ext uri="{FF2B5EF4-FFF2-40B4-BE49-F238E27FC236}">
                <a16:creationId xmlns:a16="http://schemas.microsoft.com/office/drawing/2014/main" id="{403D1A7E-2335-05B4-C453-2AA20BA1DA5F}"/>
              </a:ext>
            </a:extLst>
          </p:cNvPr>
          <p:cNvSpPr txBox="1"/>
          <p:nvPr/>
        </p:nvSpPr>
        <p:spPr>
          <a:xfrm>
            <a:off x="5406723" y="2503799"/>
            <a:ext cx="1590138" cy="744819"/>
          </a:xfrm>
          <a:prstGeom prst="rect">
            <a:avLst/>
          </a:prstGeom>
          <a:noFill/>
        </p:spPr>
        <p:txBody>
          <a:bodyPr wrap="square" rtlCol="0">
            <a:spAutoFit/>
          </a:bodyPr>
          <a:lstStyle/>
          <a:p>
            <a:pPr algn="ctr"/>
            <a:r>
              <a:rPr lang="en-US" sz="950" b="1" dirty="0">
                <a:latin typeface="Century Gothic" panose="020B0502020202020204" pitchFamily="34" charset="0"/>
              </a:rPr>
              <a:t>Compound growth </a:t>
            </a:r>
            <a:r>
              <a:rPr lang="en-US" sz="950" dirty="0">
                <a:latin typeface="Century Gothic" panose="020B0502020202020204" pitchFamily="34" charset="0"/>
              </a:rPr>
              <a:t>is</a:t>
            </a:r>
            <a:br>
              <a:rPr lang="en-US" sz="950" dirty="0">
                <a:latin typeface="Century Gothic" panose="020B0502020202020204" pitchFamily="34" charset="0"/>
              </a:rPr>
            </a:br>
            <a:r>
              <a:rPr lang="en-US" sz="950" dirty="0">
                <a:latin typeface="Century Gothic" panose="020B0502020202020204" pitchFamily="34" charset="0"/>
              </a:rPr>
              <a:t>what you earn on both</a:t>
            </a:r>
            <a:br>
              <a:rPr lang="en-US" sz="950" dirty="0">
                <a:latin typeface="Century Gothic" panose="020B0502020202020204" pitchFamily="34" charset="0"/>
              </a:rPr>
            </a:br>
            <a:r>
              <a:rPr lang="en-US" sz="950" dirty="0">
                <a:latin typeface="Century Gothic" panose="020B0502020202020204" pitchFamily="34" charset="0"/>
              </a:rPr>
              <a:t>your original investment</a:t>
            </a:r>
            <a:br>
              <a:rPr lang="en-US" sz="950" dirty="0">
                <a:latin typeface="Century Gothic" panose="020B0502020202020204" pitchFamily="34" charset="0"/>
              </a:rPr>
            </a:br>
            <a:r>
              <a:rPr lang="en-US" sz="950" dirty="0">
                <a:latin typeface="Century Gothic" panose="020B0502020202020204" pitchFamily="34" charset="0"/>
              </a:rPr>
              <a:t>and your simple interest</a:t>
            </a:r>
          </a:p>
        </p:txBody>
      </p:sp>
      <p:sp>
        <p:nvSpPr>
          <p:cNvPr id="12" name="TextBox 11">
            <a:extLst>
              <a:ext uri="{FF2B5EF4-FFF2-40B4-BE49-F238E27FC236}">
                <a16:creationId xmlns:a16="http://schemas.microsoft.com/office/drawing/2014/main" id="{6BDD1BF9-38CA-25D2-BFB7-6766DC975B36}"/>
              </a:ext>
            </a:extLst>
          </p:cNvPr>
          <p:cNvSpPr txBox="1"/>
          <p:nvPr/>
        </p:nvSpPr>
        <p:spPr>
          <a:xfrm>
            <a:off x="4185198" y="2216923"/>
            <a:ext cx="2693052" cy="276999"/>
          </a:xfrm>
          <a:prstGeom prst="rect">
            <a:avLst/>
          </a:prstGeom>
          <a:solidFill>
            <a:schemeClr val="bg1"/>
          </a:solidFill>
        </p:spPr>
        <p:txBody>
          <a:bodyPr wrap="square" rtlCol="0">
            <a:spAutoFit/>
          </a:bodyPr>
          <a:lstStyle/>
          <a:p>
            <a:r>
              <a:rPr lang="en-US" sz="1200" b="1" dirty="0">
                <a:latin typeface="Century Gothic" panose="020B0502020202020204" pitchFamily="34" charset="0"/>
              </a:rPr>
              <a:t>ZOOM IN ON THE FIRST 5 YEARS</a:t>
            </a:r>
            <a:endParaRPr lang="en-US" sz="1200" dirty="0">
              <a:latin typeface="Century Gothic" panose="020B0502020202020204" pitchFamily="34" charset="0"/>
            </a:endParaRPr>
          </a:p>
        </p:txBody>
      </p:sp>
      <p:sp>
        <p:nvSpPr>
          <p:cNvPr id="13" name="TextBox 12">
            <a:extLst>
              <a:ext uri="{FF2B5EF4-FFF2-40B4-BE49-F238E27FC236}">
                <a16:creationId xmlns:a16="http://schemas.microsoft.com/office/drawing/2014/main" id="{1F125DF0-E075-35EE-27A5-D061F0B60D1D}"/>
              </a:ext>
            </a:extLst>
          </p:cNvPr>
          <p:cNvSpPr txBox="1"/>
          <p:nvPr/>
        </p:nvSpPr>
        <p:spPr>
          <a:xfrm>
            <a:off x="7505115" y="2376607"/>
            <a:ext cx="1328689" cy="677108"/>
          </a:xfrm>
          <a:prstGeom prst="rect">
            <a:avLst/>
          </a:prstGeom>
          <a:solidFill>
            <a:schemeClr val="bg1"/>
          </a:solidFill>
        </p:spPr>
        <p:txBody>
          <a:bodyPr wrap="square" rtlCol="0">
            <a:spAutoFit/>
          </a:bodyPr>
          <a:lstStyle/>
          <a:p>
            <a:pPr algn="ctr"/>
            <a:r>
              <a:rPr lang="en-US" sz="950" b="1" dirty="0">
                <a:latin typeface="Century Gothic" panose="020B0502020202020204" pitchFamily="34" charset="0"/>
              </a:rPr>
              <a:t>The longer you stay</a:t>
            </a:r>
            <a:br>
              <a:rPr lang="en-US" sz="950" b="1" dirty="0">
                <a:latin typeface="Century Gothic" panose="020B0502020202020204" pitchFamily="34" charset="0"/>
              </a:rPr>
            </a:br>
            <a:r>
              <a:rPr lang="en-US" sz="950" b="1" dirty="0">
                <a:latin typeface="Century Gothic" panose="020B0502020202020204" pitchFamily="34" charset="0"/>
              </a:rPr>
              <a:t>invested, the </a:t>
            </a:r>
            <a:br>
              <a:rPr lang="en-US" sz="950" b="1" dirty="0">
                <a:latin typeface="Century Gothic" panose="020B0502020202020204" pitchFamily="34" charset="0"/>
              </a:rPr>
            </a:br>
            <a:r>
              <a:rPr lang="en-US" sz="950" b="1" dirty="0">
                <a:latin typeface="Century Gothic" panose="020B0502020202020204" pitchFamily="34" charset="0"/>
              </a:rPr>
              <a:t>more powerful</a:t>
            </a:r>
            <a:br>
              <a:rPr lang="en-US" sz="950" b="1" dirty="0">
                <a:latin typeface="Century Gothic" panose="020B0502020202020204" pitchFamily="34" charset="0"/>
              </a:rPr>
            </a:br>
            <a:r>
              <a:rPr lang="en-US" sz="950" b="1" dirty="0">
                <a:latin typeface="Century Gothic" panose="020B0502020202020204" pitchFamily="34" charset="0"/>
              </a:rPr>
              <a:t>compounding is.</a:t>
            </a:r>
            <a:endParaRPr lang="en-US" sz="950" dirty="0">
              <a:latin typeface="Century Gothic" panose="020B0502020202020204" pitchFamily="34" charset="0"/>
            </a:endParaRPr>
          </a:p>
        </p:txBody>
      </p:sp>
      <p:sp>
        <p:nvSpPr>
          <p:cNvPr id="14" name="TextBox 13">
            <a:extLst>
              <a:ext uri="{FF2B5EF4-FFF2-40B4-BE49-F238E27FC236}">
                <a16:creationId xmlns:a16="http://schemas.microsoft.com/office/drawing/2014/main" id="{9975A032-C171-7016-4CE4-887D896AE21C}"/>
              </a:ext>
            </a:extLst>
          </p:cNvPr>
          <p:cNvSpPr txBox="1"/>
          <p:nvPr/>
        </p:nvSpPr>
        <p:spPr>
          <a:xfrm>
            <a:off x="9535337" y="2249240"/>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a:t>
            </a:r>
          </a:p>
        </p:txBody>
      </p:sp>
      <p:sp>
        <p:nvSpPr>
          <p:cNvPr id="15" name="TextBox 14">
            <a:extLst>
              <a:ext uri="{FF2B5EF4-FFF2-40B4-BE49-F238E27FC236}">
                <a16:creationId xmlns:a16="http://schemas.microsoft.com/office/drawing/2014/main" id="{231A750D-A847-1836-9913-B89BAFA7076A}"/>
              </a:ext>
            </a:extLst>
          </p:cNvPr>
          <p:cNvSpPr txBox="1"/>
          <p:nvPr/>
        </p:nvSpPr>
        <p:spPr>
          <a:xfrm>
            <a:off x="9535337" y="2900029"/>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$80,000</a:t>
            </a:r>
          </a:p>
        </p:txBody>
      </p:sp>
      <p:sp>
        <p:nvSpPr>
          <p:cNvPr id="16" name="TextBox 15">
            <a:extLst>
              <a:ext uri="{FF2B5EF4-FFF2-40B4-BE49-F238E27FC236}">
                <a16:creationId xmlns:a16="http://schemas.microsoft.com/office/drawing/2014/main" id="{62A35B74-6960-05C1-B911-CD30A931F4D4}"/>
              </a:ext>
            </a:extLst>
          </p:cNvPr>
          <p:cNvSpPr txBox="1"/>
          <p:nvPr/>
        </p:nvSpPr>
        <p:spPr>
          <a:xfrm>
            <a:off x="9535337" y="355811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$60,000</a:t>
            </a:r>
          </a:p>
        </p:txBody>
      </p:sp>
      <p:sp>
        <p:nvSpPr>
          <p:cNvPr id="17" name="TextBox 16">
            <a:extLst>
              <a:ext uri="{FF2B5EF4-FFF2-40B4-BE49-F238E27FC236}">
                <a16:creationId xmlns:a16="http://schemas.microsoft.com/office/drawing/2014/main" id="{778E6C6E-7B33-1D09-9D48-8C1EE1879644}"/>
              </a:ext>
            </a:extLst>
          </p:cNvPr>
          <p:cNvSpPr txBox="1"/>
          <p:nvPr/>
        </p:nvSpPr>
        <p:spPr>
          <a:xfrm>
            <a:off x="9535337" y="4192427"/>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$40,000</a:t>
            </a:r>
          </a:p>
        </p:txBody>
      </p:sp>
      <p:sp>
        <p:nvSpPr>
          <p:cNvPr id="18" name="TextBox 17">
            <a:extLst>
              <a:ext uri="{FF2B5EF4-FFF2-40B4-BE49-F238E27FC236}">
                <a16:creationId xmlns:a16="http://schemas.microsoft.com/office/drawing/2014/main" id="{94A4E57B-CC27-F3B2-A03F-1F4164853EC4}"/>
              </a:ext>
            </a:extLst>
          </p:cNvPr>
          <p:cNvSpPr txBox="1"/>
          <p:nvPr/>
        </p:nvSpPr>
        <p:spPr>
          <a:xfrm>
            <a:off x="9535337" y="485145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$20,000</a:t>
            </a:r>
          </a:p>
        </p:txBody>
      </p:sp>
      <p:sp>
        <p:nvSpPr>
          <p:cNvPr id="19" name="TextBox 18">
            <a:extLst>
              <a:ext uri="{FF2B5EF4-FFF2-40B4-BE49-F238E27FC236}">
                <a16:creationId xmlns:a16="http://schemas.microsoft.com/office/drawing/2014/main" id="{7B83C8F9-1663-D19E-7E32-391309CBD0EE}"/>
              </a:ext>
            </a:extLst>
          </p:cNvPr>
          <p:cNvSpPr txBox="1"/>
          <p:nvPr/>
        </p:nvSpPr>
        <p:spPr>
          <a:xfrm>
            <a:off x="9535337" y="5502243"/>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0" name="TextBox 19">
            <a:extLst>
              <a:ext uri="{FF2B5EF4-FFF2-40B4-BE49-F238E27FC236}">
                <a16:creationId xmlns:a16="http://schemas.microsoft.com/office/drawing/2014/main" id="{781A181A-4346-4AC5-A339-BE4F815A4B36}"/>
              </a:ext>
            </a:extLst>
          </p:cNvPr>
          <p:cNvSpPr txBox="1"/>
          <p:nvPr/>
        </p:nvSpPr>
        <p:spPr>
          <a:xfrm>
            <a:off x="3744766" y="5695895"/>
            <a:ext cx="539138" cy="270843"/>
          </a:xfrm>
          <a:prstGeom prst="rect">
            <a:avLst/>
          </a:prstGeom>
          <a:solidFill>
            <a:schemeClr val="bg1"/>
          </a:solidFill>
        </p:spPr>
        <p:txBody>
          <a:bodyPr wrap="square" rtlCol="0">
            <a:spAutoFit/>
          </a:bodyPr>
          <a:lstStyle/>
          <a:p>
            <a:r>
              <a:rPr lang="en-US" sz="1000" b="1" dirty="0">
                <a:latin typeface="Century Gothic" panose="020B0502020202020204" pitchFamily="34" charset="0"/>
              </a:rPr>
              <a:t>YEAR</a:t>
            </a:r>
          </a:p>
        </p:txBody>
      </p:sp>
      <p:sp>
        <p:nvSpPr>
          <p:cNvPr id="21" name="TextBox 20">
            <a:extLst>
              <a:ext uri="{FF2B5EF4-FFF2-40B4-BE49-F238E27FC236}">
                <a16:creationId xmlns:a16="http://schemas.microsoft.com/office/drawing/2014/main" id="{A718A92C-DC5B-7AE5-A8DF-0269E1DF1332}"/>
              </a:ext>
            </a:extLst>
          </p:cNvPr>
          <p:cNvSpPr txBox="1"/>
          <p:nvPr/>
        </p:nvSpPr>
        <p:spPr>
          <a:xfrm>
            <a:off x="4302908" y="5696681"/>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a:t>
            </a:r>
          </a:p>
        </p:txBody>
      </p:sp>
      <p:sp>
        <p:nvSpPr>
          <p:cNvPr id="22" name="TextBox 21">
            <a:extLst>
              <a:ext uri="{FF2B5EF4-FFF2-40B4-BE49-F238E27FC236}">
                <a16:creationId xmlns:a16="http://schemas.microsoft.com/office/drawing/2014/main" id="{98A50A96-4070-EA28-6D27-090A8385E41A}"/>
              </a:ext>
            </a:extLst>
          </p:cNvPr>
          <p:cNvSpPr txBox="1"/>
          <p:nvPr/>
        </p:nvSpPr>
        <p:spPr>
          <a:xfrm>
            <a:off x="497047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10</a:t>
            </a:r>
          </a:p>
        </p:txBody>
      </p:sp>
      <p:sp>
        <p:nvSpPr>
          <p:cNvPr id="23" name="TextBox 22">
            <a:extLst>
              <a:ext uri="{FF2B5EF4-FFF2-40B4-BE49-F238E27FC236}">
                <a16:creationId xmlns:a16="http://schemas.microsoft.com/office/drawing/2014/main" id="{C9BEAC0E-2E42-2778-A456-1360A0491F39}"/>
              </a:ext>
            </a:extLst>
          </p:cNvPr>
          <p:cNvSpPr txBox="1"/>
          <p:nvPr/>
        </p:nvSpPr>
        <p:spPr>
          <a:xfrm>
            <a:off x="564365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15</a:t>
            </a:r>
          </a:p>
        </p:txBody>
      </p:sp>
      <p:sp>
        <p:nvSpPr>
          <p:cNvPr id="24" name="TextBox 23">
            <a:extLst>
              <a:ext uri="{FF2B5EF4-FFF2-40B4-BE49-F238E27FC236}">
                <a16:creationId xmlns:a16="http://schemas.microsoft.com/office/drawing/2014/main" id="{5ACCF77A-65FA-365C-9CB3-CBF1076FC358}"/>
              </a:ext>
            </a:extLst>
          </p:cNvPr>
          <p:cNvSpPr txBox="1"/>
          <p:nvPr/>
        </p:nvSpPr>
        <p:spPr>
          <a:xfrm>
            <a:off x="6311222"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20</a:t>
            </a:r>
          </a:p>
        </p:txBody>
      </p:sp>
      <p:sp>
        <p:nvSpPr>
          <p:cNvPr id="25" name="TextBox 24">
            <a:extLst>
              <a:ext uri="{FF2B5EF4-FFF2-40B4-BE49-F238E27FC236}">
                <a16:creationId xmlns:a16="http://schemas.microsoft.com/office/drawing/2014/main" id="{C90360BC-D79A-86CD-2E55-744A265E7510}"/>
              </a:ext>
            </a:extLst>
          </p:cNvPr>
          <p:cNvSpPr txBox="1"/>
          <p:nvPr/>
        </p:nvSpPr>
        <p:spPr>
          <a:xfrm>
            <a:off x="6990010"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26" name="TextBox 25">
            <a:extLst>
              <a:ext uri="{FF2B5EF4-FFF2-40B4-BE49-F238E27FC236}">
                <a16:creationId xmlns:a16="http://schemas.microsoft.com/office/drawing/2014/main" id="{C562A463-9130-BDAE-96DE-F394DDA02C23}"/>
              </a:ext>
            </a:extLst>
          </p:cNvPr>
          <p:cNvSpPr txBox="1"/>
          <p:nvPr/>
        </p:nvSpPr>
        <p:spPr>
          <a:xfrm>
            <a:off x="7663188"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27" name="TextBox 26">
            <a:extLst>
              <a:ext uri="{FF2B5EF4-FFF2-40B4-BE49-F238E27FC236}">
                <a16:creationId xmlns:a16="http://schemas.microsoft.com/office/drawing/2014/main" id="{53EE7D65-DF59-009D-E64D-C1D17B3583F1}"/>
              </a:ext>
            </a:extLst>
          </p:cNvPr>
          <p:cNvSpPr txBox="1"/>
          <p:nvPr/>
        </p:nvSpPr>
        <p:spPr>
          <a:xfrm>
            <a:off x="832514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28" name="TextBox 27">
            <a:extLst>
              <a:ext uri="{FF2B5EF4-FFF2-40B4-BE49-F238E27FC236}">
                <a16:creationId xmlns:a16="http://schemas.microsoft.com/office/drawing/2014/main" id="{AD5284A9-105B-AB20-6479-0163461A9050}"/>
              </a:ext>
            </a:extLst>
          </p:cNvPr>
          <p:cNvSpPr txBox="1"/>
          <p:nvPr/>
        </p:nvSpPr>
        <p:spPr>
          <a:xfrm>
            <a:off x="899832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29" name="TextBox 28">
            <a:extLst>
              <a:ext uri="{FF2B5EF4-FFF2-40B4-BE49-F238E27FC236}">
                <a16:creationId xmlns:a16="http://schemas.microsoft.com/office/drawing/2014/main" id="{24F86EA7-8546-AFD4-97C6-F73CF903F67D}"/>
              </a:ext>
            </a:extLst>
          </p:cNvPr>
          <p:cNvSpPr txBox="1"/>
          <p:nvPr/>
        </p:nvSpPr>
        <p:spPr>
          <a:xfrm>
            <a:off x="7831386" y="4503727"/>
            <a:ext cx="1322591" cy="270843"/>
          </a:xfrm>
          <a:prstGeom prst="rect">
            <a:avLst/>
          </a:prstGeom>
          <a:solidFill>
            <a:srgbClr val="CEDECC"/>
          </a:solidFill>
        </p:spPr>
        <p:txBody>
          <a:bodyPr wrap="square" rtlCol="0">
            <a:spAutoFit/>
          </a:bodyPr>
          <a:lstStyle/>
          <a:p>
            <a:pPr algn="r"/>
            <a:r>
              <a:rPr lang="en-US" sz="950" b="1" dirty="0">
                <a:latin typeface="Century Gothic" panose="020B0502020202020204" pitchFamily="34" charset="0"/>
              </a:rPr>
              <a:t>Compound interest</a:t>
            </a:r>
          </a:p>
        </p:txBody>
      </p:sp>
      <p:sp>
        <p:nvSpPr>
          <p:cNvPr id="30" name="TextBox 29">
            <a:extLst>
              <a:ext uri="{FF2B5EF4-FFF2-40B4-BE49-F238E27FC236}">
                <a16:creationId xmlns:a16="http://schemas.microsoft.com/office/drawing/2014/main" id="{789B04DD-D0F9-A32D-CEDD-DA1D72076E55}"/>
              </a:ext>
            </a:extLst>
          </p:cNvPr>
          <p:cNvSpPr txBox="1"/>
          <p:nvPr/>
        </p:nvSpPr>
        <p:spPr>
          <a:xfrm>
            <a:off x="7839110" y="5101614"/>
            <a:ext cx="1322591" cy="270843"/>
          </a:xfrm>
          <a:prstGeom prst="rect">
            <a:avLst/>
          </a:prstGeom>
          <a:solidFill>
            <a:srgbClr val="F1F4D4"/>
          </a:solidFill>
        </p:spPr>
        <p:txBody>
          <a:bodyPr wrap="square" rtlCol="0">
            <a:spAutoFit/>
          </a:bodyPr>
          <a:lstStyle/>
          <a:p>
            <a:pPr algn="r"/>
            <a:r>
              <a:rPr lang="en-US" sz="950" b="1" dirty="0">
                <a:latin typeface="Century Gothic" panose="020B0502020202020204" pitchFamily="34" charset="0"/>
              </a:rPr>
              <a:t>Simple interest</a:t>
            </a:r>
          </a:p>
        </p:txBody>
      </p:sp>
      <p:sp>
        <p:nvSpPr>
          <p:cNvPr id="31" name="Rectangle 30">
            <a:extLst>
              <a:ext uri="{FF2B5EF4-FFF2-40B4-BE49-F238E27FC236}">
                <a16:creationId xmlns:a16="http://schemas.microsoft.com/office/drawing/2014/main" id="{AE5CFFF0-A9D3-F964-191C-F2286B183DAD}"/>
              </a:ext>
            </a:extLst>
          </p:cNvPr>
          <p:cNvSpPr/>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9F6E523-D75B-2565-C83F-280AFC8B8A3F}"/>
              </a:ext>
            </a:extLst>
          </p:cNvPr>
          <p:cNvSpPr txBox="1"/>
          <p:nvPr/>
        </p:nvSpPr>
        <p:spPr>
          <a:xfrm>
            <a:off x="7868747" y="5420175"/>
            <a:ext cx="1322591" cy="270843"/>
          </a:xfrm>
          <a:prstGeom prst="rect">
            <a:avLst/>
          </a:prstGeom>
          <a:noFill/>
        </p:spPr>
        <p:txBody>
          <a:bodyPr wrap="square" rtlCol="0">
            <a:spAutoFit/>
          </a:bodyPr>
          <a:lstStyle/>
          <a:p>
            <a:pPr algn="r"/>
            <a:r>
              <a:rPr lang="en-US" sz="950" b="1" dirty="0">
                <a:latin typeface="Century Gothic" panose="020B0502020202020204" pitchFamily="34" charset="0"/>
              </a:rPr>
              <a:t>Initial investment</a:t>
            </a:r>
          </a:p>
        </p:txBody>
      </p:sp>
      <p:sp>
        <p:nvSpPr>
          <p:cNvPr id="33" name="TextBox 32">
            <a:extLst>
              <a:ext uri="{FF2B5EF4-FFF2-40B4-BE49-F238E27FC236}">
                <a16:creationId xmlns:a16="http://schemas.microsoft.com/office/drawing/2014/main" id="{9A89501C-18A6-5C35-D98A-28DD55F0CC09}"/>
              </a:ext>
            </a:extLst>
          </p:cNvPr>
          <p:cNvSpPr txBox="1"/>
          <p:nvPr/>
        </p:nvSpPr>
        <p:spPr>
          <a:xfrm>
            <a:off x="3529224" y="1204561"/>
            <a:ext cx="7992894"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compounding</a:t>
            </a:r>
          </a:p>
          <a:p>
            <a:r>
              <a:rPr lang="en-US" sz="1200" dirty="0">
                <a:latin typeface="Century Gothic" panose="020B0502020202020204" pitchFamily="34" charset="0"/>
              </a:rPr>
              <a:t>Compounding growth supercharges your savings, and it is especially powerful if you have a long time to</a:t>
            </a:r>
            <a:br>
              <a:rPr lang="en-US" sz="1200" dirty="0">
                <a:latin typeface="Century Gothic" panose="020B0502020202020204" pitchFamily="34" charset="0"/>
              </a:rPr>
            </a:br>
            <a:r>
              <a:rPr lang="en-US" sz="1200" dirty="0">
                <a:latin typeface="Century Gothic" panose="020B0502020202020204" pitchFamily="34" charset="0"/>
              </a:rPr>
              <a:t>stay invested. A single investment of $6,000 can grow approximately $90,000 after 40 years thanks to </a:t>
            </a:r>
            <a:br>
              <a:rPr lang="en-US" sz="1200" dirty="0">
                <a:latin typeface="Century Gothic" panose="020B0502020202020204" pitchFamily="34" charset="0"/>
              </a:rPr>
            </a:br>
            <a:r>
              <a:rPr lang="en-US" sz="1200" dirty="0">
                <a:latin typeface="Century Gothic" panose="020B0502020202020204" pitchFamily="34" charset="0"/>
              </a:rPr>
              <a:t>potential power of compounding growth–earning money on the money you earn.</a:t>
            </a:r>
          </a:p>
        </p:txBody>
      </p:sp>
    </p:spTree>
    <p:extLst>
      <p:ext uri="{BB962C8B-B14F-4D97-AF65-F5344CB8AC3E}">
        <p14:creationId xmlns:p14="http://schemas.microsoft.com/office/powerpoint/2010/main" val="375006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sz="3200" dirty="0">
                <a:cs typeface="Calibri Light"/>
              </a:rPr>
              <a:t>Tips: Invest early</a:t>
            </a:r>
            <a:endParaRPr lang="en-US" dirty="0"/>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7473507" y="2116141"/>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8</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7679484" y="2042852"/>
            <a:ext cx="3996577" cy="396897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Start investing early and consistently to take full advantage of the power of compounding and the time value of money. </a:t>
            </a: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You can compound any type of return on an investment by reinvesting your returns.</a:t>
            </a:r>
            <a:endParaRPr lang="en-US" sz="1200" dirty="0">
              <a:latin typeface="Century Gothic" panose="020B0502020202020204" pitchFamily="34" charset="0"/>
              <a:cs typeface="Calibri" panose="020F0502020204030204"/>
            </a:endParaRP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Example: </a:t>
            </a:r>
          </a:p>
          <a:p>
            <a:pPr marL="357188" lvl="1" indent="-173038">
              <a:buClr>
                <a:srgbClr val="A2AAAD"/>
              </a:buClr>
              <a:buSzPct val="116000"/>
            </a:pPr>
            <a:r>
              <a:rPr lang="en-US" sz="1200" dirty="0">
                <a:latin typeface="Century Gothic" panose="020B0502020202020204" pitchFamily="34" charset="0"/>
                <a:ea typeface="+mn-lt"/>
                <a:cs typeface="+mn-lt"/>
              </a:rPr>
              <a:t>Jane started investing 20 years ago and made </a:t>
            </a:r>
            <a:br>
              <a:rPr lang="en-US" sz="1200" dirty="0">
                <a:latin typeface="Century Gothic" panose="020B0502020202020204" pitchFamily="34" charset="0"/>
                <a:ea typeface="+mn-lt"/>
                <a:cs typeface="+mn-lt"/>
              </a:rPr>
            </a:br>
            <a:r>
              <a:rPr lang="en-US" sz="1200" dirty="0">
                <a:latin typeface="Century Gothic" panose="020B0502020202020204" pitchFamily="34" charset="0"/>
                <a:ea typeface="+mn-lt"/>
                <a:cs typeface="+mn-lt"/>
              </a:rPr>
              <a:t>10 annual contributions of $5,000 and received an 8% percent annual return.  She stopped investing after 10 years and held on to the investment for a further 10 years at an 8% annual return.</a:t>
            </a:r>
          </a:p>
          <a:p>
            <a:pPr marL="357188" lvl="1" indent="-173038">
              <a:buClr>
                <a:srgbClr val="A2AAAD"/>
              </a:buClr>
              <a:buSzPct val="116000"/>
            </a:pPr>
            <a:r>
              <a:rPr lang="en-US" sz="1200" dirty="0">
                <a:latin typeface="Century Gothic" panose="020B0502020202020204" pitchFamily="34" charset="0"/>
                <a:ea typeface="+mn-lt"/>
                <a:cs typeface="+mn-lt"/>
              </a:rPr>
              <a:t>John, meanwhile, started investing 10 years ago; he made 10 annual contributions of $10,000 at an 8% annual return and he ended up with less money than Jane </a:t>
            </a:r>
            <a:r>
              <a:rPr lang="en-US" sz="1200" dirty="0">
                <a:latin typeface="Century Gothic" panose="020B0502020202020204" pitchFamily="34" charset="0"/>
              </a:rPr>
              <a:t>– </a:t>
            </a:r>
            <a:r>
              <a:rPr lang="en-US" sz="1200" dirty="0">
                <a:latin typeface="Century Gothic" panose="020B0502020202020204" pitchFamily="34" charset="0"/>
                <a:ea typeface="+mn-lt"/>
                <a:cs typeface="+mn-lt"/>
              </a:rPr>
              <a:t>even though he invested twice as much money </a:t>
            </a:r>
            <a:r>
              <a:rPr lang="en-US" sz="1200" dirty="0">
                <a:latin typeface="Century Gothic" panose="020B0502020202020204" pitchFamily="34" charset="0"/>
              </a:rPr>
              <a:t>–</a:t>
            </a:r>
            <a:r>
              <a:rPr lang="en-US" sz="1200" dirty="0">
                <a:latin typeface="Century Gothic" panose="020B0502020202020204" pitchFamily="34" charset="0"/>
                <a:ea typeface="+mn-lt"/>
                <a:cs typeface="+mn-lt"/>
              </a:rPr>
              <a:t> because he started later.</a:t>
            </a:r>
            <a:endParaRPr lang="en-US" sz="1200" dirty="0">
              <a:latin typeface="Century Gothic" panose="020B0502020202020204" pitchFamily="34" charset="0"/>
              <a:cs typeface="Calibri"/>
            </a:endParaRPr>
          </a:p>
        </p:txBody>
      </p:sp>
      <p:pic>
        <p:nvPicPr>
          <p:cNvPr id="4" name="Picture 3" descr="A graph with green lines and numbers&#10;&#10;Description automatically generated">
            <a:extLst>
              <a:ext uri="{FF2B5EF4-FFF2-40B4-BE49-F238E27FC236}">
                <a16:creationId xmlns:a16="http://schemas.microsoft.com/office/drawing/2014/main" id="{36990975-8814-7935-869C-3F9440BF90BC}"/>
              </a:ext>
            </a:extLst>
          </p:cNvPr>
          <p:cNvPicPr>
            <a:picLocks noChangeAspect="1"/>
          </p:cNvPicPr>
          <p:nvPr/>
        </p:nvPicPr>
        <p:blipFill rotWithShape="1">
          <a:blip r:embed="rId3"/>
          <a:srcRect t="857" r="2" b="2"/>
          <a:stretch/>
        </p:blipFill>
        <p:spPr>
          <a:xfrm>
            <a:off x="902398" y="2567488"/>
            <a:ext cx="5726996" cy="3520306"/>
          </a:xfrm>
          <a:prstGeom prst="rect">
            <a:avLst/>
          </a:prstGeom>
        </p:spPr>
      </p:pic>
      <p:sp>
        <p:nvSpPr>
          <p:cNvPr id="2" name="TextBox 1">
            <a:extLst>
              <a:ext uri="{FF2B5EF4-FFF2-40B4-BE49-F238E27FC236}">
                <a16:creationId xmlns:a16="http://schemas.microsoft.com/office/drawing/2014/main" id="{DE238D66-73E9-4CDA-1E42-613AC0945F68}"/>
              </a:ext>
            </a:extLst>
          </p:cNvPr>
          <p:cNvSpPr txBox="1"/>
          <p:nvPr/>
        </p:nvSpPr>
        <p:spPr>
          <a:xfrm>
            <a:off x="535684" y="2042852"/>
            <a:ext cx="6460423"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starting early</a:t>
            </a:r>
          </a:p>
          <a:p>
            <a:r>
              <a:rPr lang="en-US" sz="1200" dirty="0">
                <a:latin typeface="Century Gothic" panose="020B0502020202020204" pitchFamily="34" charset="0"/>
              </a:rPr>
              <a:t>Compounding gives you a huge head start if you start saving for retirement early. </a:t>
            </a:r>
            <a:br>
              <a:rPr lang="en-US" sz="1200" dirty="0">
                <a:latin typeface="Century Gothic" panose="020B0502020202020204" pitchFamily="34" charset="0"/>
              </a:rPr>
            </a:br>
            <a:r>
              <a:rPr lang="en-US" sz="1200" dirty="0">
                <a:latin typeface="Century Gothic" panose="020B0502020202020204" pitchFamily="34" charset="0"/>
              </a:rPr>
              <a:t>In this example, an investor contributes $6,000 a year to a retirement account and </a:t>
            </a:r>
            <a:br>
              <a:rPr lang="en-US" sz="1200" dirty="0">
                <a:latin typeface="Century Gothic" panose="020B0502020202020204" pitchFamily="34" charset="0"/>
              </a:rPr>
            </a:br>
            <a:r>
              <a:rPr lang="en-US" sz="1200" dirty="0">
                <a:latin typeface="Century Gothic" panose="020B0502020202020204" pitchFamily="34" charset="0"/>
              </a:rPr>
              <a:t>earns 7% return. Waiting just 5 years winds up costing her almost half a million dollars.</a:t>
            </a:r>
          </a:p>
        </p:txBody>
      </p:sp>
      <p:sp>
        <p:nvSpPr>
          <p:cNvPr id="8" name="Rectangle 7">
            <a:extLst>
              <a:ext uri="{FF2B5EF4-FFF2-40B4-BE49-F238E27FC236}">
                <a16:creationId xmlns:a16="http://schemas.microsoft.com/office/drawing/2014/main" id="{9A45257E-8D34-2CB9-E621-78B671BE3796}"/>
              </a:ext>
            </a:extLst>
          </p:cNvPr>
          <p:cNvSpPr/>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563230-4CD7-2D02-9CFD-42AFDBFC3759}"/>
              </a:ext>
            </a:extLst>
          </p:cNvPr>
          <p:cNvSpPr/>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407A3BB-6C22-1E10-2403-DFF0AE675C7A}"/>
              </a:ext>
            </a:extLst>
          </p:cNvPr>
          <p:cNvPicPr>
            <a:picLocks noChangeAspect="1"/>
          </p:cNvPicPr>
          <p:nvPr/>
        </p:nvPicPr>
        <p:blipFill>
          <a:blip r:embed="rId4"/>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EED6EAC0-6162-F03E-7FEF-5B9061E17F94}"/>
              </a:ext>
            </a:extLst>
          </p:cNvPr>
          <p:cNvSpPr txBox="1"/>
          <p:nvPr/>
        </p:nvSpPr>
        <p:spPr>
          <a:xfrm>
            <a:off x="998549" y="5820139"/>
            <a:ext cx="539138" cy="246221"/>
          </a:xfrm>
          <a:prstGeom prst="rect">
            <a:avLst/>
          </a:prstGeom>
          <a:solidFill>
            <a:schemeClr val="bg1"/>
          </a:solidFill>
        </p:spPr>
        <p:txBody>
          <a:bodyPr wrap="square" rtlCol="0">
            <a:spAutoFit/>
          </a:bodyPr>
          <a:lstStyle/>
          <a:p>
            <a:r>
              <a:rPr lang="en-US" sz="1000" b="1" dirty="0">
                <a:latin typeface="Century Gothic" panose="020B0502020202020204" pitchFamily="34" charset="0"/>
              </a:rPr>
              <a:t>AGE</a:t>
            </a:r>
          </a:p>
        </p:txBody>
      </p:sp>
      <p:sp>
        <p:nvSpPr>
          <p:cNvPr id="15" name="TextBox 14">
            <a:extLst>
              <a:ext uri="{FF2B5EF4-FFF2-40B4-BE49-F238E27FC236}">
                <a16:creationId xmlns:a16="http://schemas.microsoft.com/office/drawing/2014/main" id="{C8311F20-C32F-F23E-6B15-FBBCACA6BD6F}"/>
              </a:ext>
            </a:extLst>
          </p:cNvPr>
          <p:cNvSpPr txBox="1"/>
          <p:nvPr/>
        </p:nvSpPr>
        <p:spPr>
          <a:xfrm>
            <a:off x="14265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16" name="TextBox 15">
            <a:extLst>
              <a:ext uri="{FF2B5EF4-FFF2-40B4-BE49-F238E27FC236}">
                <a16:creationId xmlns:a16="http://schemas.microsoft.com/office/drawing/2014/main" id="{AE69A572-188C-732F-0272-85184526C7F8}"/>
              </a:ext>
            </a:extLst>
          </p:cNvPr>
          <p:cNvSpPr txBox="1"/>
          <p:nvPr/>
        </p:nvSpPr>
        <p:spPr>
          <a:xfrm>
            <a:off x="18837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17" name="TextBox 16">
            <a:extLst>
              <a:ext uri="{FF2B5EF4-FFF2-40B4-BE49-F238E27FC236}">
                <a16:creationId xmlns:a16="http://schemas.microsoft.com/office/drawing/2014/main" id="{1619A734-2FCE-C774-2443-CF7DBCD1EDB2}"/>
              </a:ext>
            </a:extLst>
          </p:cNvPr>
          <p:cNvSpPr txBox="1"/>
          <p:nvPr/>
        </p:nvSpPr>
        <p:spPr>
          <a:xfrm>
            <a:off x="23497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18" name="TextBox 17">
            <a:extLst>
              <a:ext uri="{FF2B5EF4-FFF2-40B4-BE49-F238E27FC236}">
                <a16:creationId xmlns:a16="http://schemas.microsoft.com/office/drawing/2014/main" id="{666B4A97-B714-3F6C-2FCA-121D4ADAE744}"/>
              </a:ext>
            </a:extLst>
          </p:cNvPr>
          <p:cNvSpPr txBox="1"/>
          <p:nvPr/>
        </p:nvSpPr>
        <p:spPr>
          <a:xfrm>
            <a:off x="28069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19" name="TextBox 18">
            <a:extLst>
              <a:ext uri="{FF2B5EF4-FFF2-40B4-BE49-F238E27FC236}">
                <a16:creationId xmlns:a16="http://schemas.microsoft.com/office/drawing/2014/main" id="{7B6E539C-4641-0F39-465A-CA4C49D0521C}"/>
              </a:ext>
            </a:extLst>
          </p:cNvPr>
          <p:cNvSpPr txBox="1"/>
          <p:nvPr/>
        </p:nvSpPr>
        <p:spPr>
          <a:xfrm>
            <a:off x="32597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45</a:t>
            </a:r>
          </a:p>
        </p:txBody>
      </p:sp>
      <p:sp>
        <p:nvSpPr>
          <p:cNvPr id="20" name="TextBox 19">
            <a:extLst>
              <a:ext uri="{FF2B5EF4-FFF2-40B4-BE49-F238E27FC236}">
                <a16:creationId xmlns:a16="http://schemas.microsoft.com/office/drawing/2014/main" id="{30A1600A-DC73-6F41-0986-F2A0F3D52D79}"/>
              </a:ext>
            </a:extLst>
          </p:cNvPr>
          <p:cNvSpPr txBox="1"/>
          <p:nvPr/>
        </p:nvSpPr>
        <p:spPr>
          <a:xfrm>
            <a:off x="37169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50</a:t>
            </a:r>
          </a:p>
        </p:txBody>
      </p:sp>
      <p:sp>
        <p:nvSpPr>
          <p:cNvPr id="21" name="TextBox 20">
            <a:extLst>
              <a:ext uri="{FF2B5EF4-FFF2-40B4-BE49-F238E27FC236}">
                <a16:creationId xmlns:a16="http://schemas.microsoft.com/office/drawing/2014/main" id="{079FC199-F6EC-3342-951A-219C64BE2214}"/>
              </a:ext>
            </a:extLst>
          </p:cNvPr>
          <p:cNvSpPr txBox="1"/>
          <p:nvPr/>
        </p:nvSpPr>
        <p:spPr>
          <a:xfrm>
            <a:off x="41872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55</a:t>
            </a:r>
          </a:p>
        </p:txBody>
      </p:sp>
      <p:sp>
        <p:nvSpPr>
          <p:cNvPr id="22" name="TextBox 21">
            <a:extLst>
              <a:ext uri="{FF2B5EF4-FFF2-40B4-BE49-F238E27FC236}">
                <a16:creationId xmlns:a16="http://schemas.microsoft.com/office/drawing/2014/main" id="{48B047EE-C6FC-16B4-8D54-427CE4C84999}"/>
              </a:ext>
            </a:extLst>
          </p:cNvPr>
          <p:cNvSpPr txBox="1"/>
          <p:nvPr/>
        </p:nvSpPr>
        <p:spPr>
          <a:xfrm>
            <a:off x="46444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60</a:t>
            </a:r>
          </a:p>
        </p:txBody>
      </p:sp>
      <p:sp>
        <p:nvSpPr>
          <p:cNvPr id="23" name="TextBox 22">
            <a:extLst>
              <a:ext uri="{FF2B5EF4-FFF2-40B4-BE49-F238E27FC236}">
                <a16:creationId xmlns:a16="http://schemas.microsoft.com/office/drawing/2014/main" id="{3892B6D9-9A5A-5E32-9310-061C6C1B3773}"/>
              </a:ext>
            </a:extLst>
          </p:cNvPr>
          <p:cNvSpPr txBox="1"/>
          <p:nvPr/>
        </p:nvSpPr>
        <p:spPr>
          <a:xfrm>
            <a:off x="5255557"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67</a:t>
            </a:r>
          </a:p>
        </p:txBody>
      </p:sp>
      <p:sp>
        <p:nvSpPr>
          <p:cNvPr id="24" name="TextBox 23">
            <a:extLst>
              <a:ext uri="{FF2B5EF4-FFF2-40B4-BE49-F238E27FC236}">
                <a16:creationId xmlns:a16="http://schemas.microsoft.com/office/drawing/2014/main" id="{23306534-7E4D-39C5-5EA7-16AE72CC9796}"/>
              </a:ext>
            </a:extLst>
          </p:cNvPr>
          <p:cNvSpPr txBox="1"/>
          <p:nvPr/>
        </p:nvSpPr>
        <p:spPr>
          <a:xfrm>
            <a:off x="5622271" y="5577805"/>
            <a:ext cx="539138"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5" name="TextBox 24">
            <a:extLst>
              <a:ext uri="{FF2B5EF4-FFF2-40B4-BE49-F238E27FC236}">
                <a16:creationId xmlns:a16="http://schemas.microsoft.com/office/drawing/2014/main" id="{2E6AE62B-8ABF-AFA3-5D84-C4FC2487DCFB}"/>
              </a:ext>
            </a:extLst>
          </p:cNvPr>
          <p:cNvSpPr txBox="1"/>
          <p:nvPr/>
        </p:nvSpPr>
        <p:spPr>
          <a:xfrm>
            <a:off x="5622271" y="5199736"/>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$250,000</a:t>
            </a:r>
          </a:p>
        </p:txBody>
      </p:sp>
      <p:sp>
        <p:nvSpPr>
          <p:cNvPr id="26" name="TextBox 25">
            <a:extLst>
              <a:ext uri="{FF2B5EF4-FFF2-40B4-BE49-F238E27FC236}">
                <a16:creationId xmlns:a16="http://schemas.microsoft.com/office/drawing/2014/main" id="{FDDD84D2-03F9-0FAE-6498-9107DF2004F2}"/>
              </a:ext>
            </a:extLst>
          </p:cNvPr>
          <p:cNvSpPr txBox="1"/>
          <p:nvPr/>
        </p:nvSpPr>
        <p:spPr>
          <a:xfrm>
            <a:off x="5622271" y="477770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$500,000</a:t>
            </a:r>
          </a:p>
        </p:txBody>
      </p:sp>
      <p:sp>
        <p:nvSpPr>
          <p:cNvPr id="27" name="TextBox 26">
            <a:extLst>
              <a:ext uri="{FF2B5EF4-FFF2-40B4-BE49-F238E27FC236}">
                <a16:creationId xmlns:a16="http://schemas.microsoft.com/office/drawing/2014/main" id="{71512CC1-7B77-1C27-872F-3E709AAF486F}"/>
              </a:ext>
            </a:extLst>
          </p:cNvPr>
          <p:cNvSpPr txBox="1"/>
          <p:nvPr/>
        </p:nvSpPr>
        <p:spPr>
          <a:xfrm>
            <a:off x="5622271" y="434248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$750,000</a:t>
            </a:r>
          </a:p>
        </p:txBody>
      </p:sp>
      <p:sp>
        <p:nvSpPr>
          <p:cNvPr id="28" name="TextBox 27">
            <a:extLst>
              <a:ext uri="{FF2B5EF4-FFF2-40B4-BE49-F238E27FC236}">
                <a16:creationId xmlns:a16="http://schemas.microsoft.com/office/drawing/2014/main" id="{9E017A68-6A9B-F182-343D-B4A7BFE2E0BB}"/>
              </a:ext>
            </a:extLst>
          </p:cNvPr>
          <p:cNvSpPr txBox="1"/>
          <p:nvPr/>
        </p:nvSpPr>
        <p:spPr>
          <a:xfrm>
            <a:off x="5622271" y="3929247"/>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$1,000,000</a:t>
            </a:r>
          </a:p>
        </p:txBody>
      </p:sp>
      <p:sp>
        <p:nvSpPr>
          <p:cNvPr id="29" name="TextBox 28">
            <a:extLst>
              <a:ext uri="{FF2B5EF4-FFF2-40B4-BE49-F238E27FC236}">
                <a16:creationId xmlns:a16="http://schemas.microsoft.com/office/drawing/2014/main" id="{68626ACB-1E22-0E64-20BE-4BC1712C0798}"/>
              </a:ext>
            </a:extLst>
          </p:cNvPr>
          <p:cNvSpPr txBox="1"/>
          <p:nvPr/>
        </p:nvSpPr>
        <p:spPr>
          <a:xfrm>
            <a:off x="5622271" y="3511613"/>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$1,250,000</a:t>
            </a:r>
          </a:p>
        </p:txBody>
      </p:sp>
      <p:sp>
        <p:nvSpPr>
          <p:cNvPr id="30" name="TextBox 29">
            <a:extLst>
              <a:ext uri="{FF2B5EF4-FFF2-40B4-BE49-F238E27FC236}">
                <a16:creationId xmlns:a16="http://schemas.microsoft.com/office/drawing/2014/main" id="{36566A9D-4B0B-577B-A7AD-BADCDD336E4F}"/>
              </a:ext>
            </a:extLst>
          </p:cNvPr>
          <p:cNvSpPr txBox="1"/>
          <p:nvPr/>
        </p:nvSpPr>
        <p:spPr>
          <a:xfrm>
            <a:off x="5622271" y="3102770"/>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$1,500,000</a:t>
            </a:r>
          </a:p>
        </p:txBody>
      </p:sp>
      <p:pic>
        <p:nvPicPr>
          <p:cNvPr id="13" name="Picture 12">
            <a:extLst>
              <a:ext uri="{FF2B5EF4-FFF2-40B4-BE49-F238E27FC236}">
                <a16:creationId xmlns:a16="http://schemas.microsoft.com/office/drawing/2014/main" id="{591F65A3-F502-99C3-5ED2-30FECF974353}"/>
              </a:ext>
            </a:extLst>
          </p:cNvPr>
          <p:cNvPicPr>
            <a:picLocks noChangeAspect="1"/>
          </p:cNvPicPr>
          <p:nvPr/>
        </p:nvPicPr>
        <p:blipFill>
          <a:blip r:embed="rId5"/>
          <a:stretch>
            <a:fillRect/>
          </a:stretch>
        </p:blipFill>
        <p:spPr>
          <a:xfrm>
            <a:off x="5560407" y="4614625"/>
            <a:ext cx="2421107" cy="1556426"/>
          </a:xfrm>
          <a:prstGeom prst="rect">
            <a:avLst/>
          </a:prstGeom>
        </p:spPr>
      </p:pic>
      <p:sp>
        <p:nvSpPr>
          <p:cNvPr id="31" name="TextBox 30">
            <a:extLst>
              <a:ext uri="{FF2B5EF4-FFF2-40B4-BE49-F238E27FC236}">
                <a16:creationId xmlns:a16="http://schemas.microsoft.com/office/drawing/2014/main" id="{8296535E-27E7-33BE-96C1-4646114CBBCB}"/>
              </a:ext>
            </a:extLst>
          </p:cNvPr>
          <p:cNvSpPr txBox="1"/>
          <p:nvPr/>
        </p:nvSpPr>
        <p:spPr>
          <a:xfrm>
            <a:off x="1422678" y="3061311"/>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25</a:t>
            </a:r>
          </a:p>
        </p:txBody>
      </p:sp>
      <p:sp>
        <p:nvSpPr>
          <p:cNvPr id="32" name="TextBox 31">
            <a:extLst>
              <a:ext uri="{FF2B5EF4-FFF2-40B4-BE49-F238E27FC236}">
                <a16:creationId xmlns:a16="http://schemas.microsoft.com/office/drawing/2014/main" id="{0229C1E0-5E92-A9FA-BAAF-A5AFB5F79B66}"/>
              </a:ext>
            </a:extLst>
          </p:cNvPr>
          <p:cNvSpPr txBox="1"/>
          <p:nvPr/>
        </p:nvSpPr>
        <p:spPr>
          <a:xfrm>
            <a:off x="1426508" y="3260788"/>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30</a:t>
            </a:r>
          </a:p>
        </p:txBody>
      </p:sp>
      <p:sp>
        <p:nvSpPr>
          <p:cNvPr id="34" name="Rectangle 33">
            <a:extLst>
              <a:ext uri="{FF2B5EF4-FFF2-40B4-BE49-F238E27FC236}">
                <a16:creationId xmlns:a16="http://schemas.microsoft.com/office/drawing/2014/main" id="{6140FB4E-AD7E-62DF-EA6D-0B23E8CB9CBE}"/>
              </a:ext>
            </a:extLst>
          </p:cNvPr>
          <p:cNvSpPr/>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855B636-D948-C667-B641-C865F8A72AD1}"/>
              </a:ext>
            </a:extLst>
          </p:cNvPr>
          <p:cNvSpPr txBox="1"/>
          <p:nvPr/>
        </p:nvSpPr>
        <p:spPr>
          <a:xfrm>
            <a:off x="3610558" y="3132421"/>
            <a:ext cx="1190041" cy="246221"/>
          </a:xfrm>
          <a:prstGeom prst="rect">
            <a:avLst/>
          </a:prstGeom>
          <a:solidFill>
            <a:srgbClr val="0D8342"/>
          </a:solidFill>
        </p:spPr>
        <p:txBody>
          <a:bodyPr wrap="square" rtlCol="0">
            <a:spAutoFit/>
          </a:bodyPr>
          <a:lstStyle/>
          <a:p>
            <a:pPr algn="ctr"/>
            <a:r>
              <a:rPr lang="en-US" sz="1000" b="1" dirty="0">
                <a:solidFill>
                  <a:schemeClr val="bg1"/>
                </a:solidFill>
                <a:latin typeface="Century Gothic" panose="020B0502020202020204" pitchFamily="34" charset="0"/>
              </a:rPr>
              <a:t>$1.48 million</a:t>
            </a:r>
          </a:p>
        </p:txBody>
      </p:sp>
      <p:sp>
        <p:nvSpPr>
          <p:cNvPr id="35" name="Rectangle 34">
            <a:extLst>
              <a:ext uri="{FF2B5EF4-FFF2-40B4-BE49-F238E27FC236}">
                <a16:creationId xmlns:a16="http://schemas.microsoft.com/office/drawing/2014/main" id="{C014632F-C4BC-C431-FB77-437FD5FF007B}"/>
              </a:ext>
            </a:extLst>
          </p:cNvPr>
          <p:cNvSpPr/>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B928D80-5CC0-B0BB-649A-04885B714F1E}"/>
              </a:ext>
            </a:extLst>
          </p:cNvPr>
          <p:cNvSpPr txBox="1"/>
          <p:nvPr/>
        </p:nvSpPr>
        <p:spPr>
          <a:xfrm>
            <a:off x="3048417" y="3884985"/>
            <a:ext cx="1190041" cy="246221"/>
          </a:xfrm>
          <a:prstGeom prst="rect">
            <a:avLst/>
          </a:prstGeom>
          <a:solidFill>
            <a:srgbClr val="C1CF2F"/>
          </a:solidFill>
        </p:spPr>
        <p:txBody>
          <a:bodyPr wrap="square" rtlCol="0">
            <a:spAutoFit/>
          </a:bodyPr>
          <a:lstStyle/>
          <a:p>
            <a:pPr algn="ctr"/>
            <a:r>
              <a:rPr lang="en-US" sz="1000" b="1" dirty="0">
                <a:latin typeface="Century Gothic" panose="020B0502020202020204" pitchFamily="34" charset="0"/>
              </a:rPr>
              <a:t>$1.03 million</a:t>
            </a:r>
          </a:p>
        </p:txBody>
      </p:sp>
      <p:sp>
        <p:nvSpPr>
          <p:cNvPr id="37" name="TextBox 36">
            <a:extLst>
              <a:ext uri="{FF2B5EF4-FFF2-40B4-BE49-F238E27FC236}">
                <a16:creationId xmlns:a16="http://schemas.microsoft.com/office/drawing/2014/main" id="{F23C6F36-9758-B616-20D7-75655D4F0360}"/>
              </a:ext>
            </a:extLst>
          </p:cNvPr>
          <p:cNvSpPr txBox="1"/>
          <p:nvPr/>
        </p:nvSpPr>
        <p:spPr>
          <a:xfrm>
            <a:off x="2926026" y="4142430"/>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$222,000</a:t>
            </a:r>
          </a:p>
        </p:txBody>
      </p:sp>
      <p:sp>
        <p:nvSpPr>
          <p:cNvPr id="38" name="TextBox 37">
            <a:extLst>
              <a:ext uri="{FF2B5EF4-FFF2-40B4-BE49-F238E27FC236}">
                <a16:creationId xmlns:a16="http://schemas.microsoft.com/office/drawing/2014/main" id="{4746747B-6379-5AF3-5C1C-CFBE701DD1D2}"/>
              </a:ext>
            </a:extLst>
          </p:cNvPr>
          <p:cNvSpPr txBox="1"/>
          <p:nvPr/>
        </p:nvSpPr>
        <p:spPr>
          <a:xfrm>
            <a:off x="3519123" y="3379102"/>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$252,000</a:t>
            </a:r>
          </a:p>
        </p:txBody>
      </p:sp>
    </p:spTree>
    <p:extLst>
      <p:ext uri="{BB962C8B-B14F-4D97-AF65-F5344CB8AC3E}">
        <p14:creationId xmlns:p14="http://schemas.microsoft.com/office/powerpoint/2010/main" val="179349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 often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9</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Regular contributions will make your money grow faster and help to decrease your risk.</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S&amp;P 500 </a:t>
            </a:r>
            <a:r>
              <a:rPr lang="en-US" sz="1500" dirty="0">
                <a:latin typeface="Century Gothic" panose="020B0502020202020204" pitchFamily="34" charset="0"/>
              </a:rPr>
              <a:t>– </a:t>
            </a:r>
            <a:r>
              <a:rPr lang="en-US" sz="1500" dirty="0">
                <a:latin typeface="Century Gothic" panose="020B0502020202020204" pitchFamily="34" charset="0"/>
                <a:ea typeface="+mn-lt"/>
                <a:cs typeface="+mn-lt"/>
              </a:rPr>
              <a:t>a common benchmark for overall stock market performance </a:t>
            </a:r>
            <a:r>
              <a:rPr lang="en-US" sz="1500" dirty="0">
                <a:latin typeface="Century Gothic" panose="020B0502020202020204" pitchFamily="34" charset="0"/>
              </a:rPr>
              <a:t>–</a:t>
            </a:r>
            <a:r>
              <a:rPr lang="en-US" sz="1500" dirty="0">
                <a:latin typeface="Century Gothic" panose="020B0502020202020204" pitchFamily="34" charset="0"/>
                <a:ea typeface="+mn-lt"/>
                <a:cs typeface="+mn-lt"/>
              </a:rPr>
              <a:t> has averaged close to 10% annual returns over the last 100 years.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the market doesn’t move in a straight, upward line: there are peaks and valleys, like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bear markets</a:t>
            </a:r>
            <a:r>
              <a:rPr lang="en-US" sz="1500" dirty="0">
                <a:latin typeface="Century Gothic" panose="020B0502020202020204" pitchFamily="34" charset="0"/>
                <a:ea typeface="+mn-lt"/>
                <a:cs typeface="+mn-lt"/>
              </a:rPr>
              <a:t>, where stock values fall more than 20% from recent highs.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To combat this risk, many investors turn to </a:t>
            </a:r>
            <a:r>
              <a:rPr lang="en-US" sz="1500" dirty="0">
                <a:latin typeface="Century Gothic" panose="020B0502020202020204" pitchFamily="34" charset="0"/>
                <a:ea typeface="+mn-lt"/>
                <a:cs typeface="+mn-lt"/>
                <a:hlinkClick r:id="rId4">
                  <a:extLst>
                    <a:ext uri="{A12FA001-AC4F-418D-AE19-62706E023703}">
                      <ahyp:hlinkClr xmlns:ahyp="http://schemas.microsoft.com/office/drawing/2018/hyperlinkcolor" val="tx"/>
                    </a:ext>
                  </a:extLst>
                </a:hlinkClick>
              </a:rPr>
              <a:t>dollar-cost averaging</a:t>
            </a:r>
            <a:r>
              <a:rPr lang="en-US" sz="1500" dirty="0">
                <a:latin typeface="Century Gothic" panose="020B0502020202020204" pitchFamily="34" charset="0"/>
                <a:ea typeface="+mn-lt"/>
                <a:cs typeface="+mn-lt"/>
              </a:rPr>
              <a:t>, a strategy that has you invest smaller amounts regularly rather than waiting to invest a large lump sum.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Because you buy the same dollar value of an investment, no matter if prices are low or high, you buy more shares when prices are down and fewer when they’re up.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This helps you avoid investing a lot right before prices drop or too little before they rise. In addition to helping minimize your risk, dollar-cost averaging may lead you to pay less per share on average over time.</a:t>
            </a:r>
            <a:endParaRPr lang="en-US" sz="1500" dirty="0">
              <a:latin typeface="Century Gothic" panose="020B0502020202020204" pitchFamily="34" charset="0"/>
              <a:cs typeface="Calibri"/>
            </a:endParaRP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remember: Dollar cost averaging does not assure a profit or protect against loss in declining markets. For the strategy to be effective, you must continue to purchase shares in both market ups and downs.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1346368081"/>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2019</Words>
  <Application>Microsoft Macintosh PowerPoint</Application>
  <PresentationFormat>Widescreen</PresentationFormat>
  <Paragraphs>270</Paragraphs>
  <Slides>18</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Bierstadt</vt:lpstr>
      <vt:lpstr>Calibri</vt:lpstr>
      <vt:lpstr>Calibri Light</vt:lpstr>
      <vt:lpstr>Century Gothic</vt:lpstr>
      <vt:lpstr>GestaltVTI</vt:lpstr>
      <vt:lpstr>The power of compounding</vt:lpstr>
      <vt:lpstr>Minds on</vt:lpstr>
      <vt:lpstr>Growth of a penny that doubles daily for 30 days</vt:lpstr>
      <vt:lpstr>What is compound interest?</vt:lpstr>
      <vt:lpstr>Simple and compound interest formulas</vt:lpstr>
      <vt:lpstr>PowerPoint Presentation</vt:lpstr>
      <vt:lpstr>PowerPoint Presentation</vt:lpstr>
      <vt:lpstr>Tips: Invest early</vt:lpstr>
      <vt:lpstr>Invest often</vt:lpstr>
      <vt:lpstr>Diversify</vt:lpstr>
      <vt:lpstr>PowerPoint Presentation</vt:lpstr>
      <vt:lpstr>PowerPoint Presentation</vt:lpstr>
      <vt:lpstr>Credit card and compound Interest</vt:lpstr>
      <vt:lpstr>Compound interest and credit</vt:lpstr>
      <vt:lpstr>Investigation</vt:lpstr>
      <vt:lpstr>Your task: </vt:lpstr>
      <vt:lpstr>Answer: 50 months</vt:lpstr>
      <vt:lpstr>Homework: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94</cp:revision>
  <dcterms:created xsi:type="dcterms:W3CDTF">2023-10-22T21:01:04Z</dcterms:created>
  <dcterms:modified xsi:type="dcterms:W3CDTF">2024-05-09T22:04:17Z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